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478" r:id="rId2"/>
    <p:sldId id="475" r:id="rId3"/>
    <p:sldId id="337" r:id="rId4"/>
    <p:sldId id="338" r:id="rId5"/>
    <p:sldId id="348" r:id="rId6"/>
    <p:sldId id="476" r:id="rId7"/>
    <p:sldId id="344" r:id="rId8"/>
    <p:sldId id="345" r:id="rId9"/>
    <p:sldId id="329" r:id="rId10"/>
    <p:sldId id="477" r:id="rId11"/>
    <p:sldId id="346" r:id="rId12"/>
    <p:sldId id="340" r:id="rId13"/>
    <p:sldId id="479" r:id="rId14"/>
    <p:sldId id="480" r:id="rId15"/>
    <p:sldId id="481" r:id="rId16"/>
    <p:sldId id="482" r:id="rId17"/>
    <p:sldId id="309" r:id="rId18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1927" userDrawn="1">
          <p15:clr>
            <a:srgbClr val="A4A3A4"/>
          </p15:clr>
        </p15:guide>
        <p15:guide id="3" pos="5465" userDrawn="1">
          <p15:clr>
            <a:srgbClr val="A4A3A4"/>
          </p15:clr>
        </p15:guide>
        <p15:guide id="4" orient="horz" pos="3748" userDrawn="1">
          <p15:clr>
            <a:srgbClr val="A4A3A4"/>
          </p15:clr>
        </p15:guide>
        <p15:guide id="5" orient="horz" pos="79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780325-DC44-588E-FDB6-38600931E95A}" name="Grzegorz Habczyk" initials="GH" userId="S-1-5-21-2928758286-436259622-4275887963-146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Łukasz Kuligowski" initials="LKU" lastIdx="24" clrIdx="0"/>
  <p:cmAuthor id="2" name="Sebastian Kawalec" initials="SK" lastIdx="9" clrIdx="1"/>
  <p:cmAuthor id="3" name="Anna Hajduk-Przepiora" initials="AH" lastIdx="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9D2"/>
    <a:srgbClr val="191D32"/>
    <a:srgbClr val="ACD6E9"/>
    <a:srgbClr val="126070"/>
    <a:srgbClr val="45ADD9"/>
    <a:srgbClr val="DC1932"/>
    <a:srgbClr val="E76F39"/>
    <a:srgbClr val="C18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26" autoAdjust="0"/>
    <p:restoredTop sz="95765" autoAdjust="0"/>
  </p:normalViewPr>
  <p:slideViewPr>
    <p:cSldViewPr>
      <p:cViewPr varScale="1">
        <p:scale>
          <a:sx n="70" d="100"/>
          <a:sy n="70" d="100"/>
        </p:scale>
        <p:origin x="966" y="53"/>
      </p:cViewPr>
      <p:guideLst>
        <p:guide orient="horz" pos="527"/>
        <p:guide pos="1927"/>
        <p:guide pos="5465"/>
        <p:guide orient="horz" pos="3748"/>
        <p:guide orient="horz" pos="7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E3FBFB51-8305-4CCF-AAED-18CBB37C1B38}" type="datetimeFigureOut">
              <a:rPr lang="pl-PL" smtClean="0"/>
              <a:pPr/>
              <a:t>24.04.2023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54CAD5C3-E573-4DEA-9881-8F0CA70322E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978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3CDC955A-D344-4A74-BAC5-96220519CE96}" type="datetimeFigureOut">
              <a:rPr lang="pl-PL" smtClean="0"/>
              <a:pPr/>
              <a:t>24.04.2023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4C82E2DE-28FE-4EDB-B762-D8703B5C532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678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81143-E189-FE4E-B1CC-81635C580743}" type="slidenum">
              <a:rPr lang="pl-PL" smtClean="0">
                <a:solidFill>
                  <a:prstClr val="black"/>
                </a:solidFill>
              </a:rPr>
              <a:pPr/>
              <a:t>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3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FD45-0B31-204E-9B0C-7785ED0A0294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88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2E2DE-28FE-4EDB-B762-D8703B5C5324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7712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1FD45-0B31-204E-9B0C-7785ED0A0294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406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2E2DE-28FE-4EDB-B762-D8703B5C5324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763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2E2DE-28FE-4EDB-B762-D8703B5C5324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58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2E2DE-28FE-4EDB-B762-D8703B5C5324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7007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532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5641" indent="-29051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624" indent="-2317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44" indent="-2317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5476" indent="-231772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2670" indent="-2317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09866" indent="-2317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7060" indent="-2317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4255" indent="-2317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EE5B79-E52C-4E91-8CE2-048C4813D1E4}" type="slidenum">
              <a:rPr lang="pl-PL" altLang="pl-PL" smtClean="0">
                <a:solidFill>
                  <a:srgbClr val="000000"/>
                </a:solidFill>
              </a:rPr>
              <a:pPr/>
              <a:t>17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940" y="268290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7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CF80E13-3AE6-4E78-840D-EFD0C3DEA015}" type="datetime1">
              <a:rPr lang="pl-PL" smtClean="0">
                <a:solidFill>
                  <a:prstClr val="white"/>
                </a:solidFill>
              </a:rPr>
              <a:pPr/>
              <a:t>24.04.2023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2"/>
            <a:ext cx="4736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rgbClr val="1F3C6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Report for the day 30.04.2017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2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>
                <a:solidFill>
                  <a:srgbClr val="212745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69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9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391401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83420" y="6589712"/>
            <a:ext cx="1752600" cy="365125"/>
          </a:xfrm>
          <a:prstGeom prst="rect">
            <a:avLst/>
          </a:prstGeom>
        </p:spPr>
        <p:txBody>
          <a:bodyPr/>
          <a:lstStyle/>
          <a:p>
            <a:fld id="{2060783E-69A4-435E-8DF3-679630773D4E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0361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9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391401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83420" y="6589712"/>
            <a:ext cx="1752600" cy="365125"/>
          </a:xfrm>
          <a:prstGeom prst="rect">
            <a:avLst/>
          </a:prstGeom>
        </p:spPr>
        <p:txBody>
          <a:bodyPr/>
          <a:lstStyle/>
          <a:p>
            <a:fld id="{6A866764-CC4C-4901-940E-6C2F4AF97EEF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7385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84D446-9E1E-4209-A2D9-58C14049C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0788" y="6159500"/>
            <a:ext cx="699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7AF16DE-A0D5-4438-950F-5B1E159C2C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3D41B91-2452-4BFB-A162-398516CE844D}"/>
              </a:ext>
            </a:extLst>
          </p:cNvPr>
          <p:cNvSpPr/>
          <p:nvPr userDrawn="1"/>
        </p:nvSpPr>
        <p:spPr>
          <a:xfrm>
            <a:off x="0" y="2321159"/>
            <a:ext cx="174813" cy="23319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prstClr val="white"/>
              </a:solidFill>
              <a:latin typeface="Tahoma"/>
              <a:cs typeface="Tahoma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F73BFA2-FB74-406E-9400-3EFA4F917DA0}"/>
              </a:ext>
            </a:extLst>
          </p:cNvPr>
          <p:cNvSpPr txBox="1">
            <a:spLocks/>
          </p:cNvSpPr>
          <p:nvPr userDrawn="1"/>
        </p:nvSpPr>
        <p:spPr>
          <a:xfrm>
            <a:off x="323528" y="6342062"/>
            <a:ext cx="60071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bg2"/>
                </a:solidFill>
              </a:rPr>
              <a:t>Copyright © GVM CARINT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6C18714-2391-4D27-9C0E-02C49E54F698}"/>
              </a:ext>
            </a:extLst>
          </p:cNvPr>
          <p:cNvSpPr/>
          <p:nvPr userDrawn="1"/>
        </p:nvSpPr>
        <p:spPr>
          <a:xfrm>
            <a:off x="-11654" y="4891861"/>
            <a:ext cx="174813" cy="1085075"/>
          </a:xfrm>
          <a:prstGeom prst="rect">
            <a:avLst/>
          </a:prstGeom>
          <a:solidFill>
            <a:srgbClr val="DC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prstClr val="white"/>
              </a:solidFill>
              <a:latin typeface="Tahoma"/>
              <a:cs typeface="Tahoma"/>
            </a:endParaRPr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C3DEE7C3-FEF4-4A98-9C4B-B78F3E1B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7272808" cy="132556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1CF857D6-4327-48E3-ABF7-464A20DAD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178" y="-4320"/>
            <a:ext cx="856326" cy="858039"/>
          </a:xfrm>
          <a:prstGeom prst="rect">
            <a:avLst/>
          </a:prstGeom>
        </p:spPr>
      </p:pic>
      <p:pic>
        <p:nvPicPr>
          <p:cNvPr id="10" name="Obraz 9" descr="Obraz zawierający tekst, grafika wektorowa&#10;&#10;Opis wygenerowany automatycznie">
            <a:extLst>
              <a:ext uri="{FF2B5EF4-FFF2-40B4-BE49-F238E27FC236}">
                <a16:creationId xmlns:a16="http://schemas.microsoft.com/office/drawing/2014/main" id="{39CA5E4C-1E38-4E37-82B7-E139F75D18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74" b="38376"/>
          <a:stretch/>
        </p:blipFill>
        <p:spPr>
          <a:xfrm flipH="1">
            <a:off x="3572272" y="1838764"/>
            <a:ext cx="5580112" cy="50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94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249" userDrawn="1">
          <p15:clr>
            <a:srgbClr val="FBAE40"/>
          </p15:clr>
        </p15:guide>
        <p15:guide id="3" pos="560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84D446-9E1E-4209-A2D9-58C14049C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0788" y="6159500"/>
            <a:ext cx="699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7AF16DE-A0D5-4438-950F-5B1E159C2C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3D41B91-2452-4BFB-A162-398516CE844D}"/>
              </a:ext>
            </a:extLst>
          </p:cNvPr>
          <p:cNvSpPr/>
          <p:nvPr userDrawn="1"/>
        </p:nvSpPr>
        <p:spPr>
          <a:xfrm>
            <a:off x="0" y="2321159"/>
            <a:ext cx="2123728" cy="23319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prstClr val="white"/>
              </a:solidFill>
              <a:latin typeface="Tahoma"/>
              <a:cs typeface="Tahoma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F73BFA2-FB74-406E-9400-3EFA4F917DA0}"/>
              </a:ext>
            </a:extLst>
          </p:cNvPr>
          <p:cNvSpPr txBox="1">
            <a:spLocks/>
          </p:cNvSpPr>
          <p:nvPr userDrawn="1"/>
        </p:nvSpPr>
        <p:spPr>
          <a:xfrm>
            <a:off x="323528" y="6342062"/>
            <a:ext cx="60071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bg2"/>
                </a:solidFill>
              </a:rPr>
              <a:t>Copyright © GVM CARINT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6C18714-2391-4D27-9C0E-02C49E54F698}"/>
              </a:ext>
            </a:extLst>
          </p:cNvPr>
          <p:cNvSpPr/>
          <p:nvPr userDrawn="1"/>
        </p:nvSpPr>
        <p:spPr>
          <a:xfrm>
            <a:off x="-11654" y="4891861"/>
            <a:ext cx="2135382" cy="1085075"/>
          </a:xfrm>
          <a:prstGeom prst="rect">
            <a:avLst/>
          </a:prstGeom>
          <a:solidFill>
            <a:srgbClr val="DC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prstClr val="white"/>
              </a:solidFill>
              <a:latin typeface="Tahoma"/>
              <a:cs typeface="Tahoma"/>
            </a:endParaRPr>
          </a:p>
        </p:txBody>
      </p:sp>
      <p:sp>
        <p:nvSpPr>
          <p:cNvPr id="17" name="Tytuł 16">
            <a:extLst>
              <a:ext uri="{FF2B5EF4-FFF2-40B4-BE49-F238E27FC236}">
                <a16:creationId xmlns:a16="http://schemas.microsoft.com/office/drawing/2014/main" id="{C3DEE7C3-FEF4-4A98-9C4B-B78F3E1B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7272808" cy="132556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1CF857D6-4327-48E3-ABF7-464A20DAD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178" y="-4320"/>
            <a:ext cx="856326" cy="858039"/>
          </a:xfrm>
          <a:prstGeom prst="rect">
            <a:avLst/>
          </a:prstGeom>
        </p:spPr>
      </p:pic>
      <p:pic>
        <p:nvPicPr>
          <p:cNvPr id="10" name="Obraz 9" descr="Obraz zawierający tekst, grafika wektorowa&#10;&#10;Opis wygenerowany automatycznie">
            <a:extLst>
              <a:ext uri="{FF2B5EF4-FFF2-40B4-BE49-F238E27FC236}">
                <a16:creationId xmlns:a16="http://schemas.microsoft.com/office/drawing/2014/main" id="{39CA5E4C-1E38-4E37-82B7-E139F75D18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74" b="38376"/>
          <a:stretch/>
        </p:blipFill>
        <p:spPr>
          <a:xfrm flipH="1">
            <a:off x="3572272" y="1838764"/>
            <a:ext cx="5580112" cy="50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05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249" userDrawn="1">
          <p15:clr>
            <a:srgbClr val="FBAE40"/>
          </p15:clr>
        </p15:guide>
        <p15:guide id="3" pos="560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9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183420" y="6589712"/>
            <a:ext cx="1752600" cy="365125"/>
          </a:xfrm>
          <a:prstGeom prst="rect">
            <a:avLst/>
          </a:prstGeom>
        </p:spPr>
        <p:txBody>
          <a:bodyPr/>
          <a:lstStyle/>
          <a:p>
            <a:fld id="{C40153E4-26C4-4292-B9F8-C974DF07F6F4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ahoma"/>
                <a:cs typeface="Tahoma"/>
              </a:defRPr>
            </a:lvl1pPr>
          </a:lstStyle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70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9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  <a:prstGeom prst="rect">
            <a:avLst/>
          </a:prstGeo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1"/>
            <a:ext cx="3566160" cy="3657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83420" y="6589712"/>
            <a:ext cx="1752600" cy="365125"/>
          </a:xfrm>
          <a:prstGeom prst="rect">
            <a:avLst/>
          </a:prstGeom>
        </p:spPr>
        <p:txBody>
          <a:bodyPr/>
          <a:lstStyle/>
          <a:p>
            <a:fld id="{6FF05374-AE34-43D7-BE50-5877D754AA47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96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  <a:prstGeom prst="rect">
            <a:avLst/>
          </a:prstGeo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1"/>
            <a:ext cx="3566160" cy="36576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6"/>
            <a:ext cx="1752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7F1AEB0-DC36-4CF2-B016-F899AE5EDD92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38637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7798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6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  <a:prstGeom prst="rect">
            <a:avLst/>
          </a:prstGeo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3"/>
            <a:ext cx="6475412" cy="13042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83420" y="6589712"/>
            <a:ext cx="1752600" cy="365125"/>
          </a:xfrm>
          <a:prstGeom prst="rect">
            <a:avLst/>
          </a:prstGeom>
        </p:spPr>
        <p:txBody>
          <a:bodyPr/>
          <a:lstStyle/>
          <a:p>
            <a:fld id="{5F5DEF53-8CE0-466A-AD0B-16BDFCDD13D4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55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2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  <a:prstGeom prst="rect">
            <a:avLst/>
          </a:prstGeo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3"/>
            <a:ext cx="6475412" cy="13042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83420" y="6589712"/>
            <a:ext cx="1752600" cy="365125"/>
          </a:xfrm>
          <a:prstGeom prst="rect">
            <a:avLst/>
          </a:prstGeom>
        </p:spPr>
        <p:txBody>
          <a:bodyPr/>
          <a:lstStyle/>
          <a:p>
            <a:fld id="{2660E404-A499-4403-8D66-A452513CAF0B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90"/>
            <a:ext cx="4701988" cy="1775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7"/>
            <a:ext cx="2304288" cy="1775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7"/>
            <a:ext cx="2304288" cy="1775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6119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209802"/>
            <a:ext cx="6508377" cy="3916363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83420" y="6589712"/>
            <a:ext cx="1752600" cy="365125"/>
          </a:xfrm>
          <a:prstGeom prst="rect">
            <a:avLst/>
          </a:prstGeom>
        </p:spPr>
        <p:txBody>
          <a:bodyPr/>
          <a:lstStyle/>
          <a:p>
            <a:fld id="{95BA7FAE-AC38-4F02-B044-0AA4CEE7E782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3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09802"/>
            <a:ext cx="6508377" cy="391636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2"/>
            <a:ext cx="1752600" cy="365125"/>
          </a:xfrm>
          <a:prstGeom prst="rect">
            <a:avLst/>
          </a:prstGeom>
        </p:spPr>
        <p:txBody>
          <a:bodyPr/>
          <a:lstStyle/>
          <a:p>
            <a:fld id="{3A6F8154-39FA-497B-8374-7DECC42436DB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09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9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6"/>
            <a:ext cx="1322295" cy="5090739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6"/>
            <a:ext cx="6019800" cy="5109789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83420" y="6589712"/>
            <a:ext cx="1752600" cy="365125"/>
          </a:xfrm>
          <a:prstGeom prst="rect">
            <a:avLst/>
          </a:prstGeom>
        </p:spPr>
        <p:txBody>
          <a:bodyPr/>
          <a:lstStyle/>
          <a:p>
            <a:fld id="{6A54D216-2EF9-4F0E-B8E3-397947AD347F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79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0113" y="295683"/>
            <a:ext cx="838800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pl-PL"/>
              <a:t>Kliknij, aby edytować styl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0113" y="765175"/>
            <a:ext cx="8388000" cy="969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70800" y="1803543"/>
            <a:ext cx="4140000" cy="4536000"/>
          </a:xfrm>
          <a:prstGeom prst="rect">
            <a:avLst/>
          </a:prstGeom>
        </p:spPr>
        <p:txBody>
          <a:bodyPr/>
          <a:lstStyle>
            <a:lvl4pPr marL="404813" indent="-204788">
              <a:defRPr/>
            </a:lvl4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115" y="6407835"/>
            <a:ext cx="7559473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600" b="0">
                <a:solidFill>
                  <a:srgbClr val="8C8C8C"/>
                </a:solidFill>
              </a:defRPr>
            </a:lvl1pPr>
          </a:lstStyle>
          <a:p>
            <a:r>
              <a:rPr lang="en-GB"/>
              <a:t>Member Firms and DTTL: Insert appropriate copyright (Go Header &amp; Footer to edit this text)</a:t>
            </a:r>
            <a:endParaRPr lang="en-GB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971996" y="6407835"/>
            <a:ext cx="792088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600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4643437" y="1803543"/>
            <a:ext cx="4140000" cy="4536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 ikonę, aby dodać wykres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83557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prstClr val="white"/>
              </a:solidFill>
              <a:latin typeface="Tahoma"/>
              <a:cs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171950"/>
            <a:ext cx="5457919" cy="10858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801"/>
            <a:ext cx="5457918" cy="618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1" y="389967"/>
            <a:ext cx="5499847" cy="365125"/>
          </a:xfrm>
          <a:prstGeom prst="rect">
            <a:avLst/>
          </a:prstGeo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6975BDDE-1DEE-4D3A-8310-CBDC9F448E10}" type="datetime1">
              <a:rPr lang="pl-PL" smtClean="0">
                <a:solidFill>
                  <a:prstClr val="white"/>
                </a:solidFill>
              </a:rPr>
              <a:pPr/>
              <a:t>24.04.2023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8" y="6356352"/>
            <a:ext cx="473411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2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>
                <a:solidFill>
                  <a:srgbClr val="212745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21274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1" y="2877671"/>
            <a:ext cx="5646867" cy="128016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10" name="Rectangle 9"/>
          <p:cNvSpPr/>
          <p:nvPr/>
        </p:nvSpPr>
        <p:spPr>
          <a:xfrm>
            <a:off x="268940" y="268290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1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4" y="914400"/>
            <a:ext cx="650837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4" y="2209802"/>
            <a:ext cx="6508377" cy="391636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2"/>
            <a:ext cx="1752600" cy="365125"/>
          </a:xfrm>
          <a:prstGeom prst="rect">
            <a:avLst/>
          </a:prstGeom>
        </p:spPr>
        <p:txBody>
          <a:bodyPr/>
          <a:lstStyle/>
          <a:p>
            <a:fld id="{44A5CB13-DFE7-40C2-8CB7-0CE8AD9D49F8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2"/>
            <a:ext cx="492685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5" y="361018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792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3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prstClr val="white"/>
              </a:solidFill>
              <a:latin typeface="Tahoma"/>
              <a:cs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1" y="6356352"/>
            <a:ext cx="1622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3C62"/>
                </a:solidFill>
              </a:defRPr>
            </a:lvl1pPr>
          </a:lstStyle>
          <a:p>
            <a:fld id="{77C7912A-29C2-4730-A5B8-A68E42689E4D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53115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1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3" y="6104967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016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9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391401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83420" y="6589712"/>
            <a:ext cx="1752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F3C62"/>
                </a:solidFill>
              </a:defRPr>
            </a:lvl1pPr>
          </a:lstStyle>
          <a:p>
            <a:fld id="{0BD9EF57-BFD0-4252-ADAE-BB75FE5A24A8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9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3"/>
            <a:ext cx="3566160" cy="3436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3"/>
            <a:ext cx="3566160" cy="3436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183420" y="6589712"/>
            <a:ext cx="1752600" cy="365125"/>
          </a:xfrm>
          <a:prstGeom prst="rect">
            <a:avLst/>
          </a:prstGeom>
        </p:spPr>
        <p:txBody>
          <a:bodyPr/>
          <a:lstStyle/>
          <a:p>
            <a:fld id="{35A8E110-CF9F-40D3-95CC-1D5EEB4E640C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9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7391401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2"/>
            <a:ext cx="7396163" cy="1920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83420" y="6589712"/>
            <a:ext cx="1752600" cy="365125"/>
          </a:xfrm>
          <a:prstGeom prst="rect">
            <a:avLst/>
          </a:prstGeom>
        </p:spPr>
        <p:txBody>
          <a:bodyPr/>
          <a:lstStyle/>
          <a:p>
            <a:fld id="{311CAD95-4133-4943-81DB-98D5557A8830}" type="datetime1">
              <a:rPr lang="pl-PL" smtClean="0"/>
              <a:pPr/>
              <a:t>24.04.2023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3" y="6356352"/>
            <a:ext cx="6007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Report for the day 30.04.2017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ahoma"/>
                <a:cs typeface="Tahoma"/>
              </a:defRPr>
            </a:lvl1pPr>
          </a:lstStyle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4224973"/>
            <a:ext cx="7396163" cy="19202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534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5" y="361018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fld id="{57AF16DE-A0D5-4438-950F-5B1E159C2C2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1138D1A-BFB4-43BB-9911-FA62F101D2BF}"/>
              </a:ext>
            </a:extLst>
          </p:cNvPr>
          <p:cNvSpPr/>
          <p:nvPr userDrawn="1"/>
        </p:nvSpPr>
        <p:spPr>
          <a:xfrm>
            <a:off x="8148919" y="268288"/>
            <a:ext cx="718073" cy="8152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prstClr val="white"/>
              </a:solidFill>
              <a:latin typeface="Tahoma"/>
              <a:cs typeface="Tahoma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40DDA0-07D1-4CE0-A0F4-6A42DB4A9E00}"/>
              </a:ext>
            </a:extLst>
          </p:cNvPr>
          <p:cNvSpPr txBox="1">
            <a:spLocks/>
          </p:cNvSpPr>
          <p:nvPr userDrawn="1"/>
        </p:nvSpPr>
        <p:spPr>
          <a:xfrm>
            <a:off x="174813" y="404663"/>
            <a:ext cx="6508377" cy="600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DD351175-7CBA-4FA7-A264-C4304CD90776}"/>
              </a:ext>
            </a:extLst>
          </p:cNvPr>
          <p:cNvSpPr txBox="1">
            <a:spLocks/>
          </p:cNvSpPr>
          <p:nvPr userDrawn="1"/>
        </p:nvSpPr>
        <p:spPr>
          <a:xfrm>
            <a:off x="7114391" y="6270773"/>
            <a:ext cx="17526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lang="pl-PL" sz="1100" b="0" kern="1200" dirty="0" smtClean="0">
                <a:solidFill>
                  <a:srgbClr val="000000"/>
                </a:solidFill>
                <a:latin typeface="Open Sans" panose="020B0606030504020204" pitchFamily="34" charset="0"/>
                <a:ea typeface="+mn-ea"/>
                <a:cs typeface="Tahom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200" dirty="0">
                <a:solidFill>
                  <a:schemeClr val="bg2"/>
                </a:solidFill>
              </a:rPr>
              <a:t>Luty 2022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7573B54-4EDB-4D3F-AF79-4277D995C2E3}"/>
              </a:ext>
            </a:extLst>
          </p:cNvPr>
          <p:cNvSpPr txBox="1">
            <a:spLocks/>
          </p:cNvSpPr>
          <p:nvPr userDrawn="1"/>
        </p:nvSpPr>
        <p:spPr>
          <a:xfrm>
            <a:off x="174813" y="6270774"/>
            <a:ext cx="6007100" cy="365125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>
                <a:solidFill>
                  <a:schemeClr val="bg2"/>
                </a:solidFill>
              </a:rPr>
              <a:t>Copyright © GVM CARINT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A89DE70-1123-4952-A511-D307ED27FAFE}"/>
              </a:ext>
            </a:extLst>
          </p:cNvPr>
          <p:cNvSpPr txBox="1">
            <a:spLocks/>
          </p:cNvSpPr>
          <p:nvPr userDrawn="1"/>
        </p:nvSpPr>
        <p:spPr>
          <a:xfrm>
            <a:off x="8148918" y="387201"/>
            <a:ext cx="718073" cy="722514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AF16DE-A0D5-4438-950F-5B1E159C2C28}" type="slidenum">
              <a:rPr lang="en-US" sz="3200" smtClean="0">
                <a:solidFill>
                  <a:prstClr val="white"/>
                </a:solidFill>
              </a:rPr>
              <a:pPr/>
              <a:t>‹#›</a:t>
            </a:fld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736BB6D-AFD7-4442-9FC0-27389FB9A2DE}"/>
              </a:ext>
            </a:extLst>
          </p:cNvPr>
          <p:cNvSpPr txBox="1">
            <a:spLocks/>
          </p:cNvSpPr>
          <p:nvPr userDrawn="1"/>
        </p:nvSpPr>
        <p:spPr>
          <a:xfrm>
            <a:off x="8265383" y="5976936"/>
            <a:ext cx="699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800" b="1" kern="12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AF16DE-A0D5-4438-950F-5B1E159C2C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8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1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Tahoma"/>
          <a:ea typeface="+mj-ea"/>
          <a:cs typeface="Tahoma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Tahoma"/>
          <a:ea typeface="+mn-ea"/>
          <a:cs typeface="Tahoma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Tahoma"/>
          <a:ea typeface="+mn-ea"/>
          <a:cs typeface="Tahoma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Tahoma"/>
          <a:ea typeface="+mn-ea"/>
          <a:cs typeface="Tahoma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Tahoma"/>
          <a:ea typeface="+mn-ea"/>
          <a:cs typeface="Tahoma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Tahoma"/>
          <a:ea typeface="+mn-ea"/>
          <a:cs typeface="Tahoma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Tahoma"/>
          <a:ea typeface="+mn-ea"/>
          <a:cs typeface="Tahoma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Tahoma"/>
          <a:ea typeface="+mn-ea"/>
          <a:cs typeface="Tahoma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Tahoma"/>
          <a:ea typeface="+mn-ea"/>
          <a:cs typeface="Tahoma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Tahoma"/>
          <a:ea typeface="+mn-ea"/>
          <a:cs typeface="Tahoma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DB43A7E6-FDEA-49A9-98A8-AED83B6AA0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02264"/>
            <a:ext cx="2880321" cy="8543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62C183-7400-A429-39C4-17CA625A9F86}"/>
              </a:ext>
            </a:extLst>
          </p:cNvPr>
          <p:cNvSpPr txBox="1"/>
          <p:nvPr/>
        </p:nvSpPr>
        <p:spPr>
          <a:xfrm>
            <a:off x="287760" y="6115196"/>
            <a:ext cx="14479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2023/04/17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80440" y="5606302"/>
            <a:ext cx="5464168" cy="1325563"/>
          </a:xfrm>
          <a:prstGeom prst="rect">
            <a:avLst/>
          </a:prstGeom>
          <a:effectLst>
            <a:outerShdw blurRad="50800" dist="50800" dir="5400000" sx="69000" sy="69000" algn="ctr" rotWithShape="0">
              <a:srgbClr val="000000">
                <a:alpha val="89008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pl-PL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ROZBUDOWA </a:t>
            </a:r>
            <a:br>
              <a:rPr lang="pl-PL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400" spc="-2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PODKARPACKIEGO CENTRUM INTERWENCJI </a:t>
            </a:r>
            <a:br>
              <a:rPr lang="pl-PL" sz="1400" spc="-2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400" spc="-2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SERCOWO-NACZYNIOWYCH W SANOKU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7ECD1A7-7267-A66E-3D3E-F9AF536E3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56611"/>
            <a:ext cx="8208912" cy="461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A03D0CDB-33D3-4DAD-878E-C05B86FEEF5D}"/>
              </a:ext>
            </a:extLst>
          </p:cNvPr>
          <p:cNvSpPr/>
          <p:nvPr/>
        </p:nvSpPr>
        <p:spPr>
          <a:xfrm>
            <a:off x="395288" y="866839"/>
            <a:ext cx="8511842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KLUCZOWE KORZYŚCI Z INWESTYCJI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8616E4D1-893F-4E80-A83A-C6B6EEFA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03512"/>
            <a:ext cx="7272808" cy="483496"/>
          </a:xfrm>
        </p:spPr>
        <p:txBody>
          <a:bodyPr/>
          <a:lstStyle/>
          <a:p>
            <a:r>
              <a:rPr lang="pl-PL" sz="1400" spc="60" dirty="0"/>
              <a:t>PODKARPACKIE CENTRUM</a:t>
            </a:r>
            <a:br>
              <a:rPr lang="pl-PL" sz="1400" spc="60" dirty="0"/>
            </a:br>
            <a:r>
              <a:rPr lang="pl-PL" sz="1400" spc="60" dirty="0"/>
              <a:t>INTERWENCJI SERCOWO – NACZYNIOWYCH W SANOKU</a:t>
            </a:r>
            <a:endParaRPr lang="pl-PL" sz="1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DF3F85-686C-C68D-EFFA-7EF1B3CB7E91}"/>
              </a:ext>
            </a:extLst>
          </p:cNvPr>
          <p:cNvGrpSpPr/>
          <p:nvPr/>
        </p:nvGrpSpPr>
        <p:grpSpPr>
          <a:xfrm>
            <a:off x="3131839" y="1606213"/>
            <a:ext cx="3824193" cy="1088140"/>
            <a:chOff x="2843807" y="1606213"/>
            <a:chExt cx="4112226" cy="1088140"/>
          </a:xfrm>
        </p:grpSpPr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142A99F7-B46D-30E1-B542-A6543A892483}"/>
                </a:ext>
              </a:extLst>
            </p:cNvPr>
            <p:cNvSpPr/>
            <p:nvPr/>
          </p:nvSpPr>
          <p:spPr>
            <a:xfrm>
              <a:off x="2843807" y="1606213"/>
              <a:ext cx="1970381" cy="10881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19175">
                <a:spcAft>
                  <a:spcPct val="25000"/>
                </a:spcAft>
              </a:pPr>
              <a:r>
                <a:rPr lang="pl-PL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Rozwój procedur wysokospecjalistycznych</a:t>
              </a:r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9A6F1B21-04DB-BD8B-3A58-BA65349A4C08}"/>
                </a:ext>
              </a:extLst>
            </p:cNvPr>
            <p:cNvSpPr/>
            <p:nvPr/>
          </p:nvSpPr>
          <p:spPr>
            <a:xfrm>
              <a:off x="4878428" y="1621294"/>
              <a:ext cx="2077605" cy="1073059"/>
            </a:xfrm>
            <a:prstGeom prst="rect">
              <a:avLst/>
            </a:prstGeom>
            <a:solidFill>
              <a:srgbClr val="1399D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19175">
                <a:spcAft>
                  <a:spcPct val="25000"/>
                </a:spcAft>
              </a:pPr>
              <a:r>
                <a:rPr lang="pl-PL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Poprawa komfortu pobytu pacjentów, ich rodzin </a:t>
              </a:r>
              <a:br>
                <a:rPr lang="pl-PL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pl-PL" sz="1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 personelu</a:t>
              </a:r>
            </a:p>
          </p:txBody>
        </p:sp>
      </p:grpSp>
      <p:sp>
        <p:nvSpPr>
          <p:cNvPr id="8" name="Prostokąt 7">
            <a:extLst>
              <a:ext uri="{FF2B5EF4-FFF2-40B4-BE49-F238E27FC236}">
                <a16:creationId xmlns:a16="http://schemas.microsoft.com/office/drawing/2014/main" id="{A2ACC3DE-3198-603C-760C-2DB924D2B33C}"/>
              </a:ext>
            </a:extLst>
          </p:cNvPr>
          <p:cNvSpPr/>
          <p:nvPr/>
        </p:nvSpPr>
        <p:spPr>
          <a:xfrm>
            <a:off x="395287" y="1606213"/>
            <a:ext cx="2672311" cy="108814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tIns="108000" rIns="36000" bIns="108000" rtlCol="0" anchor="ctr"/>
          <a:lstStyle/>
          <a:p>
            <a:pPr defTabSz="1019175">
              <a:spcAft>
                <a:spcPct val="25000"/>
              </a:spcAft>
            </a:pPr>
            <a:r>
              <a:rPr lang="pl-PL" sz="11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Zwiększenie dostępności do świadczeń dla lokalnego społeczeństwa,  w tym nowe zakresy świadczeń (rehabilitacja kardiologiczna, rezonans magnetyczny)</a:t>
            </a:r>
            <a:endParaRPr lang="pl-PL" sz="11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E126A40-08C4-D1FE-315B-E0AE1A7D6A38}"/>
              </a:ext>
            </a:extLst>
          </p:cNvPr>
          <p:cNvSpPr/>
          <p:nvPr/>
        </p:nvSpPr>
        <p:spPr>
          <a:xfrm>
            <a:off x="7020272" y="1628702"/>
            <a:ext cx="1856396" cy="106565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19175">
              <a:spcAft>
                <a:spcPct val="25000"/>
              </a:spcAft>
            </a:pPr>
            <a:r>
              <a:rPr lang="pl-PL" sz="11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Poprawa bezpieczeństwa leczonych pacjentów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A6277CA-4C7D-2D6D-6F36-331CFAC9472F}"/>
              </a:ext>
            </a:extLst>
          </p:cNvPr>
          <p:cNvSpPr/>
          <p:nvPr/>
        </p:nvSpPr>
        <p:spPr>
          <a:xfrm>
            <a:off x="3131840" y="3067757"/>
            <a:ext cx="3824192" cy="1207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1019175">
              <a:spcAft>
                <a:spcPct val="25000"/>
              </a:spcAft>
            </a:pPr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Dodatkowy strumień finansowy dla Szpitala z tytułu:</a:t>
            </a:r>
          </a:p>
          <a:p>
            <a:pPr marL="228600" indent="-228600" defTabSz="1019175">
              <a:spcAft>
                <a:spcPct val="25000"/>
              </a:spcAft>
              <a:buAutoNum type="alphaLcParenR"/>
            </a:pPr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dzierżawy gruntu (indeksowane o inflacje, co najmniej 5%)</a:t>
            </a:r>
          </a:p>
          <a:p>
            <a:pPr marL="228600" indent="-228600" defTabSz="1019175">
              <a:spcAft>
                <a:spcPct val="25000"/>
              </a:spcAft>
              <a:buAutoNum type="alphaLcParenR"/>
            </a:pPr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od zwiększonej wartości kontraktu z NFZ</a:t>
            </a:r>
          </a:p>
          <a:p>
            <a:pPr marL="228600" indent="-228600" defTabSz="1019175">
              <a:spcAft>
                <a:spcPct val="25000"/>
              </a:spcAft>
              <a:buAutoNum type="alphaLcParenR"/>
            </a:pPr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usług dodatkowych: diagnostyka laboratoryjna i obrazowa, wyżywienie, sterylizacja, pranie.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1E6BA66-06DB-9F43-24A5-40A2E7170F5C}"/>
              </a:ext>
            </a:extLst>
          </p:cNvPr>
          <p:cNvSpPr/>
          <p:nvPr/>
        </p:nvSpPr>
        <p:spPr>
          <a:xfrm>
            <a:off x="395287" y="3067757"/>
            <a:ext cx="2672311" cy="118890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1019175">
              <a:spcAft>
                <a:spcPct val="25000"/>
              </a:spcAft>
            </a:pPr>
            <a:r>
              <a:rPr lang="pl-PL" sz="11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Rozbudowa finansowana przez G.V.M. Carint – dzięki partnerowi zagranicznemu </a:t>
            </a:r>
            <a:r>
              <a:rPr lang="pl-PL" sz="110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Gruppo</a:t>
            </a:r>
            <a:r>
              <a:rPr lang="pl-PL" sz="11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Villa Maria Spa. Nie obciąża budżetu Szpitala, Powiatu a służy pacjentom Powiatu (szacowana wartość inwestycji &gt; 30 mln zł)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F37ECDF-4D25-D780-3FF5-7993185A9111}"/>
              </a:ext>
            </a:extLst>
          </p:cNvPr>
          <p:cNvSpPr/>
          <p:nvPr/>
        </p:nvSpPr>
        <p:spPr>
          <a:xfrm>
            <a:off x="7020272" y="3067757"/>
            <a:ext cx="1876992" cy="1207546"/>
          </a:xfrm>
          <a:prstGeom prst="rect">
            <a:avLst/>
          </a:prstGeom>
          <a:solidFill>
            <a:srgbClr val="1399D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1019175">
              <a:spcAft>
                <a:spcPct val="25000"/>
              </a:spcAft>
            </a:pPr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Połączenie głównego budynku Szpitala z oddziałem pulmonologii / zakaźnym poprzez łącznik PCISN</a:t>
            </a:r>
            <a:endParaRPr lang="pl-PL" sz="1100" dirty="0">
              <a:solidFill>
                <a:schemeClr val="bg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6DED325-AD6F-85AB-A842-E6EACBA791DD}"/>
              </a:ext>
            </a:extLst>
          </p:cNvPr>
          <p:cNvSpPr/>
          <p:nvPr/>
        </p:nvSpPr>
        <p:spPr>
          <a:xfrm>
            <a:off x="395287" y="4353543"/>
            <a:ext cx="2672311" cy="159640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8000" rIns="36000" rtlCol="0" anchor="ctr"/>
          <a:lstStyle/>
          <a:p>
            <a:pPr defTabSz="1019175">
              <a:spcAft>
                <a:spcPts val="600"/>
              </a:spcAft>
            </a:pPr>
            <a:r>
              <a:rPr lang="pl-PL" sz="1100" spc="-2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Dotychczasowa powierzchnia wynajmowana od Szpitala przez </a:t>
            </a:r>
            <a:br>
              <a:rPr lang="pl-PL" sz="1100" spc="-2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100" spc="-2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GVM Carint zostanie wykorzystana przez Szpital.</a:t>
            </a:r>
            <a:br>
              <a:rPr lang="pl-PL" sz="1100" spc="-2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100" spc="-2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Dostęp do szybkiego leczenia Pacjentów w powiększonej infrastrukturze PCISN co ma szczególne znaczenie dla obciążonego SOR Szpitala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9D03CB4E-2AA5-0A72-9D5D-DC11DB949DA0}"/>
              </a:ext>
            </a:extLst>
          </p:cNvPr>
          <p:cNvSpPr/>
          <p:nvPr/>
        </p:nvSpPr>
        <p:spPr>
          <a:xfrm>
            <a:off x="3131839" y="4353543"/>
            <a:ext cx="3824191" cy="1596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1019175">
              <a:spcAft>
                <a:spcPct val="25000"/>
              </a:spcAft>
            </a:pPr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Umowa dzierżawy zawiera zapisy o braku działalności konkurencyjnej wobec szpitala w Sanoku </a:t>
            </a:r>
          </a:p>
          <a:p>
            <a:pPr defTabSz="1019175">
              <a:spcAft>
                <a:spcPct val="25000"/>
              </a:spcAft>
            </a:pPr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Dostęp do rezonansu magnetycznego na terenie Szpitala po preferencyjnych warunkach</a:t>
            </a:r>
          </a:p>
          <a:p>
            <a:pPr defTabSz="1019175">
              <a:spcAft>
                <a:spcPct val="25000"/>
              </a:spcAft>
            </a:pPr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Możliwość wsparcia szpitala w zakresie realizacji zaawansowanych badań TK serca (zaangażowanie o. kardiologii zachowawczej i aparatu TK szpitala)</a:t>
            </a:r>
            <a:endParaRPr lang="pl-PL" sz="1100" dirty="0">
              <a:solidFill>
                <a:schemeClr val="bg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A98BD5CF-3C12-587D-DB85-214234B5D837}"/>
              </a:ext>
            </a:extLst>
          </p:cNvPr>
          <p:cNvSpPr/>
          <p:nvPr/>
        </p:nvSpPr>
        <p:spPr>
          <a:xfrm>
            <a:off x="7020271" y="4353543"/>
            <a:ext cx="1876992" cy="1596407"/>
          </a:xfrm>
          <a:prstGeom prst="rect">
            <a:avLst/>
          </a:prstGeom>
          <a:solidFill>
            <a:srgbClr val="1399D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Zaliczka na czynsz dzierżawny gruntu  – polepszenie płynności finansowej Szpitala</a:t>
            </a:r>
          </a:p>
          <a:p>
            <a:pPr>
              <a:spcBef>
                <a:spcPts val="600"/>
              </a:spcBef>
            </a:pPr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Budowa ogólnodostępnego parkingu i remont chodnika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69A514-3C09-5044-C571-3A641525A46B}"/>
              </a:ext>
            </a:extLst>
          </p:cNvPr>
          <p:cNvGrpSpPr/>
          <p:nvPr/>
        </p:nvGrpSpPr>
        <p:grpSpPr>
          <a:xfrm>
            <a:off x="395536" y="2763214"/>
            <a:ext cx="8319926" cy="276999"/>
            <a:chOff x="395536" y="2763214"/>
            <a:chExt cx="8319926" cy="276999"/>
          </a:xfrm>
        </p:grpSpPr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29FA65AA-DBD5-4C7E-9213-5F5A58BC6E3B}"/>
                </a:ext>
              </a:extLst>
            </p:cNvPr>
            <p:cNvSpPr/>
            <p:nvPr/>
          </p:nvSpPr>
          <p:spPr>
            <a:xfrm>
              <a:off x="557510" y="2763214"/>
              <a:ext cx="81579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ASPEKTY FINANSOWO – ORGANIZACYJNE DLA SZPITALA I POWIATU</a:t>
              </a:r>
              <a:endParaRPr lang="pl-PL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3CDC915E-B2AA-C87D-5E0A-4269C211E877}"/>
                </a:ext>
              </a:extLst>
            </p:cNvPr>
            <p:cNvSpPr/>
            <p:nvPr/>
          </p:nvSpPr>
          <p:spPr>
            <a:xfrm rot="5400000">
              <a:off x="375078" y="2803329"/>
              <a:ext cx="202890" cy="161974"/>
            </a:xfrm>
            <a:prstGeom prst="triangle">
              <a:avLst/>
            </a:prstGeom>
            <a:solidFill>
              <a:srgbClr val="1399D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1A3CD3A-FB60-9708-DC93-0EF01FBF6DF0}"/>
              </a:ext>
            </a:extLst>
          </p:cNvPr>
          <p:cNvGrpSpPr/>
          <p:nvPr/>
        </p:nvGrpSpPr>
        <p:grpSpPr>
          <a:xfrm>
            <a:off x="395536" y="1244245"/>
            <a:ext cx="8677648" cy="276999"/>
            <a:chOff x="395536" y="1244245"/>
            <a:chExt cx="8677648" cy="276999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48F8CC85-5FCA-45B0-B4F8-2B57E1CA0454}"/>
                </a:ext>
              </a:extLst>
            </p:cNvPr>
            <p:cNvSpPr/>
            <p:nvPr/>
          </p:nvSpPr>
          <p:spPr>
            <a:xfrm>
              <a:off x="555192" y="1244245"/>
              <a:ext cx="851799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200" b="1" dirty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BĘDZIE SŁUŻYĆ MIESZKAŃCOM / PACJENTOM POWIATU</a:t>
              </a:r>
              <a:endParaRPr lang="pl-PL" sz="12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DBD97260-9F46-D155-9EB6-0D17769183A9}"/>
                </a:ext>
              </a:extLst>
            </p:cNvPr>
            <p:cNvSpPr/>
            <p:nvPr/>
          </p:nvSpPr>
          <p:spPr>
            <a:xfrm rot="5400000">
              <a:off x="375078" y="1303450"/>
              <a:ext cx="202890" cy="161974"/>
            </a:xfrm>
            <a:prstGeom prst="triangle">
              <a:avLst/>
            </a:prstGeom>
            <a:solidFill>
              <a:srgbClr val="1399D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216969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ytuł 2">
            <a:extLst>
              <a:ext uri="{FF2B5EF4-FFF2-40B4-BE49-F238E27FC236}">
                <a16:creationId xmlns:a16="http://schemas.microsoft.com/office/drawing/2014/main" id="{C0DAA3D6-FB54-4306-BFCE-26B1D52D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5"/>
            <a:ext cx="8064896" cy="1080120"/>
          </a:xfrm>
        </p:spPr>
        <p:txBody>
          <a:bodyPr/>
          <a:lstStyle/>
          <a:p>
            <a:r>
              <a:rPr lang="pl-PL" sz="1400" spc="60" dirty="0"/>
              <a:t>WIZUALIZACJA BUDYNKU</a:t>
            </a:r>
            <a:br>
              <a:rPr lang="pl-PL" sz="1400" spc="60" dirty="0"/>
            </a:br>
            <a:r>
              <a:rPr lang="pl-PL" sz="1400" spc="60" dirty="0"/>
              <a:t>PODKARPACKIE CENTRUM INTERWENCJI SERCOWO – NACZYNIOWYCH W SANOKU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24A1C29-808F-9CB8-A3D0-BC85379FE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604448" cy="48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19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2">
            <a:extLst>
              <a:ext uri="{FF2B5EF4-FFF2-40B4-BE49-F238E27FC236}">
                <a16:creationId xmlns:a16="http://schemas.microsoft.com/office/drawing/2014/main" id="{1F9D7A0A-7B1C-CD05-1C73-88957907DF7C}"/>
              </a:ext>
            </a:extLst>
          </p:cNvPr>
          <p:cNvSpPr txBox="1">
            <a:spLocks/>
          </p:cNvSpPr>
          <p:nvPr/>
        </p:nvSpPr>
        <p:spPr>
          <a:xfrm>
            <a:off x="323528" y="404665"/>
            <a:ext cx="8712968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sz="1400" spc="60" dirty="0"/>
              <a:t>WIZUALIZACJA BUDYNKU</a:t>
            </a:r>
            <a:br>
              <a:rPr lang="pl-PL" sz="1400" spc="60" dirty="0"/>
            </a:br>
            <a:r>
              <a:rPr lang="pl-PL" sz="1400" spc="60" dirty="0"/>
              <a:t>PODKARPACKIE CENTRUM INTERWENCJI SERCOWO – NACZYNIOWYCH W SANOKU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1A53C30-6D41-122E-32F1-A698F31890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022" y="1277919"/>
            <a:ext cx="4055557" cy="228125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BA801A8-E9A9-D895-0432-DA5931FA8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1"/>
            <a:ext cx="4055557" cy="228125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243C674-7256-51BC-5E77-BEB12F9AA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717032"/>
            <a:ext cx="4055557" cy="2281251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453473A-17F2-EADF-6F66-9125F731C7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22" y="3717032"/>
            <a:ext cx="4055556" cy="22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57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A16F1DC-9E63-459F-A7B7-0CDCF573F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" b="8540"/>
          <a:stretch/>
        </p:blipFill>
        <p:spPr>
          <a:xfrm>
            <a:off x="0" y="832893"/>
            <a:ext cx="8502170" cy="4294881"/>
          </a:xfrm>
          <a:prstGeom prst="rect">
            <a:avLst/>
          </a:prstGeom>
        </p:spPr>
      </p:pic>
      <p:sp>
        <p:nvSpPr>
          <p:cNvPr id="4" name="Tytuł 2">
            <a:extLst>
              <a:ext uri="{FF2B5EF4-FFF2-40B4-BE49-F238E27FC236}">
                <a16:creationId xmlns:a16="http://schemas.microsoft.com/office/drawing/2014/main" id="{780F558A-1582-4248-A2B9-DE66D6AC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7272808" cy="1325563"/>
          </a:xfrm>
        </p:spPr>
        <p:txBody>
          <a:bodyPr/>
          <a:lstStyle/>
          <a:p>
            <a:r>
              <a:rPr lang="en-US" sz="1400" spc="60" dirty="0"/>
              <a:t>GVM CARE &amp; RESEARCH: FOUNDED IN 1973, FOCUS ON COMPLEX SURGERY</a:t>
            </a:r>
            <a:br>
              <a:rPr lang="en-US" sz="1400" spc="60" dirty="0"/>
            </a:br>
            <a:endParaRPr lang="pl-PL" sz="1400" spc="6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F32E015-075F-40F6-9830-50561E73866E}"/>
              </a:ext>
            </a:extLst>
          </p:cNvPr>
          <p:cNvSpPr/>
          <p:nvPr/>
        </p:nvSpPr>
        <p:spPr>
          <a:xfrm>
            <a:off x="-5869" y="5373216"/>
            <a:ext cx="8538682" cy="1296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1562C19-910F-4975-9DF8-F0A40347CB65}"/>
              </a:ext>
            </a:extLst>
          </p:cNvPr>
          <p:cNvSpPr txBox="1"/>
          <p:nvPr/>
        </p:nvSpPr>
        <p:spPr>
          <a:xfrm>
            <a:off x="157304" y="5447546"/>
            <a:ext cx="17279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r>
            <a:r>
              <a:rPr lang="it-IT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HOSPITALS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BFE9338-C447-4587-9609-7B1ACDD484FD}"/>
              </a:ext>
            </a:extLst>
          </p:cNvPr>
          <p:cNvSpPr txBox="1"/>
          <p:nvPr/>
        </p:nvSpPr>
        <p:spPr>
          <a:xfrm>
            <a:off x="5580112" y="5395863"/>
            <a:ext cx="18813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it-IT" sz="2400" b="1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2400" b="1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OUTPATIENTS</a:t>
            </a:r>
            <a:r>
              <a:rPr lang="it-IT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CENTERS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D4FC10C-3CAD-435E-9632-9FD7C410AE0A}"/>
              </a:ext>
            </a:extLst>
          </p:cNvPr>
          <p:cNvSpPr txBox="1"/>
          <p:nvPr/>
        </p:nvSpPr>
        <p:spPr>
          <a:xfrm>
            <a:off x="1245269" y="5447546"/>
            <a:ext cx="2390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r>
              <a:rPr lang="it-IT" sz="1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1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CLINICS IN FRANCE,</a:t>
            </a:r>
            <a:r>
              <a:rPr lang="pl-PL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POLAND,</a:t>
            </a:r>
            <a:br>
              <a:rPr lang="pl-PL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ALBANIA AND </a:t>
            </a:r>
            <a:r>
              <a:rPr lang="pl-PL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UKRAINA</a:t>
            </a:r>
            <a:endParaRPr lang="it-IT" sz="10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DCA5DCD-CC4B-4A24-AB07-F5E488D450FB}"/>
              </a:ext>
            </a:extLst>
          </p:cNvPr>
          <p:cNvSpPr txBox="1"/>
          <p:nvPr/>
        </p:nvSpPr>
        <p:spPr>
          <a:xfrm>
            <a:off x="6824100" y="5447546"/>
            <a:ext cx="1708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it-IT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NURSING </a:t>
            </a:r>
            <a:br>
              <a:rPr lang="pl-PL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HOMES (RSA)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06370E0-72B0-4617-B8C2-8E32FDB225F9}"/>
              </a:ext>
            </a:extLst>
          </p:cNvPr>
          <p:cNvSpPr txBox="1"/>
          <p:nvPr/>
        </p:nvSpPr>
        <p:spPr>
          <a:xfrm>
            <a:off x="4283968" y="5447546"/>
            <a:ext cx="2160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endParaRPr lang="pl-PL" sz="2000" b="1" dirty="0">
              <a:solidFill>
                <a:srgbClr val="1399D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RESIDENTIAL </a:t>
            </a:r>
            <a:br>
              <a:rPr lang="pl-PL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 HOME (RA)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1D38F58-0F10-447A-8456-90876AD80B32}"/>
              </a:ext>
            </a:extLst>
          </p:cNvPr>
          <p:cNvSpPr txBox="1"/>
          <p:nvPr/>
        </p:nvSpPr>
        <p:spPr>
          <a:xfrm>
            <a:off x="2191374" y="6092534"/>
            <a:ext cx="4761251" cy="504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share in Cardiac Care </a:t>
            </a:r>
            <a:r>
              <a:rPr lang="it-IT" sz="100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</a:t>
            </a: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18%</a:t>
            </a:r>
            <a:r>
              <a:rPr lang="it-IT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Italian market.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653AF97-76D2-DCD3-83FD-41ED62AD3ABA}"/>
              </a:ext>
            </a:extLst>
          </p:cNvPr>
          <p:cNvSpPr txBox="1"/>
          <p:nvPr/>
        </p:nvSpPr>
        <p:spPr>
          <a:xfrm>
            <a:off x="2822385" y="5301208"/>
            <a:ext cx="246969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endParaRPr lang="pl-PL" sz="2000" b="1" dirty="0">
              <a:solidFill>
                <a:srgbClr val="1399D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THERMAL AND </a:t>
            </a:r>
            <a:br>
              <a:rPr lang="pl-PL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WELLNESS CENTER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C1BD473-6709-2F67-43F3-BBD92BAD5176}"/>
              </a:ext>
            </a:extLst>
          </p:cNvPr>
          <p:cNvSpPr/>
          <p:nvPr/>
        </p:nvSpPr>
        <p:spPr>
          <a:xfrm>
            <a:off x="-5868" y="5085184"/>
            <a:ext cx="8538682" cy="288032"/>
          </a:xfrm>
          <a:prstGeom prst="rect">
            <a:avLst/>
          </a:prstGeom>
          <a:solidFill>
            <a:srgbClr val="1399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A2EA506-8A02-F595-2CC9-F5A3AE9B1C2F}"/>
              </a:ext>
            </a:extLst>
          </p:cNvPr>
          <p:cNvSpPr txBox="1"/>
          <p:nvPr/>
        </p:nvSpPr>
        <p:spPr>
          <a:xfrm>
            <a:off x="836307" y="5085184"/>
            <a:ext cx="68953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GVM IN 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NUMBERS</a:t>
            </a:r>
            <a:endParaRPr lang="it-IT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15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F2BDDDF-75DF-4416-AF30-0C2EF8D20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" t="1505" r="1" b="-1"/>
          <a:stretch/>
        </p:blipFill>
        <p:spPr>
          <a:xfrm>
            <a:off x="-7200" y="836614"/>
            <a:ext cx="8534809" cy="4679950"/>
          </a:xfrm>
          <a:prstGeom prst="rect">
            <a:avLst/>
          </a:prstGeom>
        </p:spPr>
      </p:pic>
      <p:sp>
        <p:nvSpPr>
          <p:cNvPr id="5" name="Tytuł 2">
            <a:extLst>
              <a:ext uri="{FF2B5EF4-FFF2-40B4-BE49-F238E27FC236}">
                <a16:creationId xmlns:a16="http://schemas.microsoft.com/office/drawing/2014/main" id="{73EF6EBF-68CE-4771-8DFA-39406C0AFED0}"/>
              </a:ext>
            </a:extLst>
          </p:cNvPr>
          <p:cNvSpPr txBox="1">
            <a:spLocks/>
          </p:cNvSpPr>
          <p:nvPr/>
        </p:nvSpPr>
        <p:spPr>
          <a:xfrm>
            <a:off x="323528" y="404665"/>
            <a:ext cx="2952328" cy="288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1400" spc="60" dirty="0"/>
              <a:t>HEALTHCARE IN NUMBERS</a:t>
            </a:r>
            <a:b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en-US" sz="1400" spc="60" dirty="0"/>
            </a:br>
            <a:endParaRPr lang="pl-PL" sz="1400" spc="60" dirty="0"/>
          </a:p>
        </p:txBody>
      </p:sp>
    </p:spTree>
    <p:extLst>
      <p:ext uri="{BB962C8B-B14F-4D97-AF65-F5344CB8AC3E}">
        <p14:creationId xmlns:p14="http://schemas.microsoft.com/office/powerpoint/2010/main" val="2879295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7829E29-59FE-4AFB-8FFF-7AC26B275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07" y="836614"/>
            <a:ext cx="8693345" cy="4679949"/>
          </a:xfrm>
          <a:prstGeom prst="rect">
            <a:avLst/>
          </a:prstGeom>
        </p:spPr>
      </p:pic>
      <p:sp>
        <p:nvSpPr>
          <p:cNvPr id="5" name="Tytuł 2">
            <a:extLst>
              <a:ext uri="{FF2B5EF4-FFF2-40B4-BE49-F238E27FC236}">
                <a16:creationId xmlns:a16="http://schemas.microsoft.com/office/drawing/2014/main" id="{73EF6EBF-68CE-4771-8DFA-39406C0AFED0}"/>
              </a:ext>
            </a:extLst>
          </p:cNvPr>
          <p:cNvSpPr txBox="1">
            <a:spLocks/>
          </p:cNvSpPr>
          <p:nvPr/>
        </p:nvSpPr>
        <p:spPr>
          <a:xfrm>
            <a:off x="323528" y="404665"/>
            <a:ext cx="2952328" cy="288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i="0" u="none" strike="noStrike" kern="1200" cap="none" spc="60" normalizeH="0" baseline="0" noProof="0" dirty="0">
                <a:ln>
                  <a:noFill/>
                </a:ln>
                <a:solidFill>
                  <a:srgbClr val="1F3C6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HEALTHCARE IN NUMBERS</a:t>
            </a:r>
            <a:b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n-US" sz="1400" i="0" u="none" strike="noStrike" kern="1200" cap="none" spc="60" normalizeH="0" baseline="0" noProof="0" dirty="0">
                <a:ln>
                  <a:noFill/>
                </a:ln>
                <a:solidFill>
                  <a:srgbClr val="1F3C6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pl-PL" sz="1400" i="0" u="none" strike="noStrike" kern="1200" cap="none" spc="60" normalizeH="0" baseline="0" noProof="0" dirty="0">
              <a:ln>
                <a:noFill/>
              </a:ln>
              <a:solidFill>
                <a:srgbClr val="1F3C6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005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2">
            <a:extLst>
              <a:ext uri="{FF2B5EF4-FFF2-40B4-BE49-F238E27FC236}">
                <a16:creationId xmlns:a16="http://schemas.microsoft.com/office/drawing/2014/main" id="{5F9C01DC-27AB-5F6E-52D3-96C25EA4F50E}"/>
              </a:ext>
            </a:extLst>
          </p:cNvPr>
          <p:cNvSpPr/>
          <p:nvPr/>
        </p:nvSpPr>
        <p:spPr>
          <a:xfrm>
            <a:off x="251520" y="3356992"/>
            <a:ext cx="4320480" cy="1224136"/>
          </a:xfrm>
          <a:prstGeom prst="rect">
            <a:avLst/>
          </a:prstGeom>
          <a:solidFill>
            <a:srgbClr val="1399D2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12">
            <a:extLst>
              <a:ext uri="{FF2B5EF4-FFF2-40B4-BE49-F238E27FC236}">
                <a16:creationId xmlns:a16="http://schemas.microsoft.com/office/drawing/2014/main" id="{C769F320-7AC9-FBC5-B945-2A4E3B866EFF}"/>
              </a:ext>
            </a:extLst>
          </p:cNvPr>
          <p:cNvSpPr/>
          <p:nvPr/>
        </p:nvSpPr>
        <p:spPr>
          <a:xfrm>
            <a:off x="4644008" y="3356992"/>
            <a:ext cx="4392488" cy="1224136"/>
          </a:xfrm>
          <a:prstGeom prst="rect">
            <a:avLst/>
          </a:prstGeom>
          <a:solidFill>
            <a:srgbClr val="1399D2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73EF6EBF-68CE-4771-8DFA-39406C0AFED0}"/>
              </a:ext>
            </a:extLst>
          </p:cNvPr>
          <p:cNvSpPr txBox="1">
            <a:spLocks/>
          </p:cNvSpPr>
          <p:nvPr/>
        </p:nvSpPr>
        <p:spPr>
          <a:xfrm>
            <a:off x="323528" y="404665"/>
            <a:ext cx="7776864" cy="5040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spc="60" dirty="0">
                <a:solidFill>
                  <a:srgbClr val="1F3C62"/>
                </a:solidFill>
              </a:rPr>
              <a:t>PODKARPACIE ISTOTNYM REGIONEM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1" i="0" u="none" strike="noStrike" kern="1200" cap="none" spc="60" normalizeH="0" baseline="0" noProof="0" dirty="0">
                <a:ln>
                  <a:noFill/>
                </a:ln>
                <a:solidFill>
                  <a:srgbClr val="1F3C6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pl-PL" sz="1400" b="1" i="0" u="none" strike="noStrike" kern="1200" cap="none" spc="60" normalizeH="0" baseline="0" noProof="0" dirty="0">
              <a:ln>
                <a:noFill/>
              </a:ln>
              <a:solidFill>
                <a:srgbClr val="1F3C6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6EC3720B-BE16-D864-7510-6E412996F783}"/>
              </a:ext>
            </a:extLst>
          </p:cNvPr>
          <p:cNvSpPr txBox="1">
            <a:spLocks/>
          </p:cNvSpPr>
          <p:nvPr/>
        </p:nvSpPr>
        <p:spPr>
          <a:xfrm>
            <a:off x="323528" y="5085184"/>
            <a:ext cx="8496944" cy="6480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spc="60" dirty="0">
                <a:solidFill>
                  <a:srgbClr val="1F3C62"/>
                </a:solidFill>
              </a:rPr>
              <a:t>Spółka GVM Poland sp. z o.o. której większościowym udziałowcem jest GVM </a:t>
            </a:r>
            <a:r>
              <a:rPr lang="pl-PL" sz="1600" spc="60" dirty="0" err="1">
                <a:solidFill>
                  <a:srgbClr val="1F3C62"/>
                </a:solidFill>
              </a:rPr>
              <a:t>SpA</a:t>
            </a:r>
            <a:br>
              <a:rPr lang="pl-PL" sz="1600" spc="60" dirty="0">
                <a:solidFill>
                  <a:srgbClr val="1F3C62"/>
                </a:solidFill>
              </a:rPr>
            </a:br>
            <a:r>
              <a:rPr lang="pl-PL" sz="1600" spc="60" dirty="0">
                <a:solidFill>
                  <a:srgbClr val="1F3C62"/>
                </a:solidFill>
              </a:rPr>
              <a:t>jest większościowym właścicielem Szpitala im. Świętej Rodziny w Rudnej Małej</a:t>
            </a:r>
            <a:b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n-US" sz="1600" i="0" u="none" strike="noStrike" kern="1200" cap="none" spc="60" normalizeH="0" baseline="0" noProof="0" dirty="0">
                <a:ln>
                  <a:noFill/>
                </a:ln>
                <a:solidFill>
                  <a:srgbClr val="1F3C6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pl-PL" sz="1600" i="0" u="none" strike="noStrike" kern="1200" cap="none" spc="60" normalizeH="0" baseline="0" noProof="0" dirty="0">
              <a:ln>
                <a:noFill/>
              </a:ln>
              <a:solidFill>
                <a:srgbClr val="1F3C6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B4AA7B0-917C-E6A2-DEEE-6FDB704429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0" y="1284481"/>
            <a:ext cx="4067944" cy="308062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D8F3ADB-DEAA-75E2-560E-1FABAFC25E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528" y="1284480"/>
            <a:ext cx="4139952" cy="30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00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&#10;&#10;Opis wygenerowany automatycznie">
            <a:extLst>
              <a:ext uri="{FF2B5EF4-FFF2-40B4-BE49-F238E27FC236}">
                <a16:creationId xmlns:a16="http://schemas.microsoft.com/office/drawing/2014/main" id="{E4ED8DC7-679F-46FE-9B2D-26A9B74676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16"/>
          <a:stretch/>
        </p:blipFill>
        <p:spPr>
          <a:xfrm>
            <a:off x="0" y="0"/>
            <a:ext cx="9145938" cy="5688632"/>
          </a:xfrm>
          <a:prstGeom prst="rect">
            <a:avLst/>
          </a:prstGeom>
        </p:spPr>
      </p:pic>
      <p:pic>
        <p:nvPicPr>
          <p:cNvPr id="6" name="Obraz 5" descr="Obraz zawierający tekst, grafika wektorowa&#10;&#10;Opis wygenerowany automatycznie">
            <a:extLst>
              <a:ext uri="{FF2B5EF4-FFF2-40B4-BE49-F238E27FC236}">
                <a16:creationId xmlns:a16="http://schemas.microsoft.com/office/drawing/2014/main" id="{610EB6B4-B689-46B8-A55C-DF65D1E21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74" b="38376"/>
          <a:stretch/>
        </p:blipFill>
        <p:spPr>
          <a:xfrm>
            <a:off x="-108520" y="1979360"/>
            <a:ext cx="4104456" cy="3709272"/>
          </a:xfrm>
          <a:prstGeom prst="rect">
            <a:avLst/>
          </a:prstGeom>
        </p:spPr>
      </p:pic>
      <p:sp>
        <p:nvSpPr>
          <p:cNvPr id="52226" name="Tytuł 1"/>
          <p:cNvSpPr>
            <a:spLocks noGrp="1"/>
          </p:cNvSpPr>
          <p:nvPr>
            <p:ph type="ctrTitle"/>
          </p:nvPr>
        </p:nvSpPr>
        <p:spPr>
          <a:xfrm>
            <a:off x="718543" y="116632"/>
            <a:ext cx="8424862" cy="2074545"/>
          </a:xfrm>
        </p:spPr>
        <p:txBody>
          <a:bodyPr/>
          <a:lstStyle/>
          <a:p>
            <a:pPr>
              <a:tabLst>
                <a:tab pos="542925" algn="l"/>
              </a:tabLst>
            </a:pPr>
            <a:r>
              <a:rPr lang="pl-PL" altLang="pl-PL" sz="4400" b="1" dirty="0">
                <a:solidFill>
                  <a:srgbClr val="1F3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DZIĘKUJEMY</a:t>
            </a:r>
            <a:r>
              <a:rPr lang="pl-PL" altLang="pl-PL" sz="3600" b="1" dirty="0">
                <a:solidFill>
                  <a:srgbClr val="1F3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altLang="pl-PL" sz="3600" b="1" dirty="0">
                <a:solidFill>
                  <a:srgbClr val="1F3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altLang="pl-PL" sz="3600" dirty="0">
                <a:solidFill>
                  <a:srgbClr val="1F3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</a:t>
            </a:r>
            <a:r>
              <a:rPr lang="pl-PL" altLang="pl-PL" sz="3600" b="1" dirty="0">
                <a:solidFill>
                  <a:srgbClr val="1F3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altLang="pl-PL" sz="3600" dirty="0">
                <a:solidFill>
                  <a:srgbClr val="1F3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UWAGĘ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E3F3767C-BE35-4626-BA38-BB5EE10A5E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320" y="5770120"/>
            <a:ext cx="3211527" cy="95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12">
            <a:extLst>
              <a:ext uri="{FF2B5EF4-FFF2-40B4-BE49-F238E27FC236}">
                <a16:creationId xmlns:a16="http://schemas.microsoft.com/office/drawing/2014/main" id="{692DAAEF-EDCD-750D-6163-0B828EDD3BED}"/>
              </a:ext>
            </a:extLst>
          </p:cNvPr>
          <p:cNvSpPr/>
          <p:nvPr/>
        </p:nvSpPr>
        <p:spPr>
          <a:xfrm>
            <a:off x="406883" y="3146771"/>
            <a:ext cx="3959672" cy="1224136"/>
          </a:xfrm>
          <a:prstGeom prst="rect">
            <a:avLst/>
          </a:prstGeom>
          <a:solidFill>
            <a:srgbClr val="1399D2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12">
            <a:extLst>
              <a:ext uri="{FF2B5EF4-FFF2-40B4-BE49-F238E27FC236}">
                <a16:creationId xmlns:a16="http://schemas.microsoft.com/office/drawing/2014/main" id="{DD14C7E4-3A91-CD75-956E-A713DE533577}"/>
              </a:ext>
            </a:extLst>
          </p:cNvPr>
          <p:cNvSpPr/>
          <p:nvPr/>
        </p:nvSpPr>
        <p:spPr>
          <a:xfrm>
            <a:off x="4716016" y="5313808"/>
            <a:ext cx="3959672" cy="1224136"/>
          </a:xfrm>
          <a:prstGeom prst="rect">
            <a:avLst/>
          </a:prstGeom>
          <a:solidFill>
            <a:srgbClr val="1399D2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2">
            <a:extLst>
              <a:ext uri="{FF2B5EF4-FFF2-40B4-BE49-F238E27FC236}">
                <a16:creationId xmlns:a16="http://schemas.microsoft.com/office/drawing/2014/main" id="{5CEF35C4-361B-1A1B-96B9-E66D4F0A6291}"/>
              </a:ext>
            </a:extLst>
          </p:cNvPr>
          <p:cNvSpPr/>
          <p:nvPr/>
        </p:nvSpPr>
        <p:spPr>
          <a:xfrm>
            <a:off x="4716016" y="1605408"/>
            <a:ext cx="3959672" cy="1224136"/>
          </a:xfrm>
          <a:prstGeom prst="rect">
            <a:avLst/>
          </a:prstGeom>
          <a:solidFill>
            <a:srgbClr val="1399D2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B439B986-F7C8-4269-8E56-EA5A6BE92A86}"/>
              </a:ext>
            </a:extLst>
          </p:cNvPr>
          <p:cNvSpPr txBox="1">
            <a:spLocks/>
          </p:cNvSpPr>
          <p:nvPr/>
        </p:nvSpPr>
        <p:spPr>
          <a:xfrm>
            <a:off x="323528" y="404664"/>
            <a:ext cx="7272808" cy="461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sz="1400" spc="60" dirty="0"/>
              <a:t>INWESTYCJA GVM CARINT </a:t>
            </a:r>
            <a:br>
              <a:rPr lang="pl-PL" sz="1400" spc="60" dirty="0"/>
            </a:br>
            <a:endParaRPr lang="pl-PL" sz="1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887CDC1-5AEB-55AD-80F6-8F22B735BF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204" y="836613"/>
            <a:ext cx="3542988" cy="19929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A4A4E69-6639-FDEA-BC22-632F55E424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204" y="4532412"/>
            <a:ext cx="3542989" cy="199293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AA230CD-A71E-A695-82B6-D6A50C1BA03E}"/>
              </a:ext>
            </a:extLst>
          </p:cNvPr>
          <p:cNvSpPr txBox="1"/>
          <p:nvPr/>
        </p:nvSpPr>
        <p:spPr>
          <a:xfrm>
            <a:off x="406076" y="1174261"/>
            <a:ext cx="475772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0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1200" dirty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Zapewnienie Pacjentom powiatu sanockiego opieki medycznej na dotychczasowym, wysokim poziomie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25C3629-5F90-47DE-A01C-3EC44D27EC2D}"/>
              </a:ext>
            </a:extLst>
          </p:cNvPr>
          <p:cNvSpPr txBox="1"/>
          <p:nvPr/>
        </p:nvSpPr>
        <p:spPr>
          <a:xfrm>
            <a:off x="406076" y="4879756"/>
            <a:ext cx="476000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16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1200" dirty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Budowa łącznika z głównym pawilonem Szpitala łączącego oddział kardiologii, oddział pulmonologii i oddział zakaźny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5C166E6-E7CA-0459-0AAA-D576801F89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83"/>
          <a:stretch/>
        </p:blipFill>
        <p:spPr>
          <a:xfrm>
            <a:off x="613565" y="1834989"/>
            <a:ext cx="3598232" cy="2818147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BE61860-DAAC-411A-B14F-C11F100EED94}"/>
              </a:ext>
            </a:extLst>
          </p:cNvPr>
          <p:cNvSpPr txBox="1"/>
          <p:nvPr/>
        </p:nvSpPr>
        <p:spPr>
          <a:xfrm>
            <a:off x="3923928" y="3380107"/>
            <a:ext cx="5045511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44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1200" dirty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Budowa nowego budynku o łącznej powierzchni ok. 2200 m kw. na terenie działki Szpitala</a:t>
            </a:r>
          </a:p>
        </p:txBody>
      </p:sp>
    </p:spTree>
    <p:extLst>
      <p:ext uri="{BB962C8B-B14F-4D97-AF65-F5344CB8AC3E}">
        <p14:creationId xmlns:p14="http://schemas.microsoft.com/office/powerpoint/2010/main" val="340709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616E4D1-893F-4E80-A83A-C6B6EEFA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7272808" cy="461665"/>
          </a:xfrm>
        </p:spPr>
        <p:txBody>
          <a:bodyPr/>
          <a:lstStyle/>
          <a:p>
            <a:r>
              <a:rPr lang="pl-PL" sz="1400" spc="6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PODKARPACKIE CENTRUM</a:t>
            </a:r>
            <a:br>
              <a:rPr lang="pl-PL" sz="1400" spc="6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400" spc="6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INTERWENCJI SERCOWO-NACZYNIOWYCH W SANOKU</a:t>
            </a:r>
            <a:endParaRPr lang="pl-PL" sz="140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6CB7C91-1F30-4BC1-8105-A1A16604EB4E}"/>
              </a:ext>
            </a:extLst>
          </p:cNvPr>
          <p:cNvSpPr/>
          <p:nvPr/>
        </p:nvSpPr>
        <p:spPr>
          <a:xfrm>
            <a:off x="3079025" y="1964568"/>
            <a:ext cx="2497898" cy="2299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ctr"/>
            <a:r>
              <a:rPr lang="pl-PL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KONTRAKT </a:t>
            </a:r>
            <a:br>
              <a:rPr lang="pl-PL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NARODOWYM FUNDUSZEM ZDROWIA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9612844-5CE6-4527-AC49-C6C82F99B0CF}"/>
              </a:ext>
            </a:extLst>
          </p:cNvPr>
          <p:cNvSpPr/>
          <p:nvPr/>
        </p:nvSpPr>
        <p:spPr>
          <a:xfrm>
            <a:off x="5772514" y="1964567"/>
            <a:ext cx="2497898" cy="2299986"/>
          </a:xfrm>
          <a:prstGeom prst="rect">
            <a:avLst/>
          </a:prstGeom>
          <a:solidFill>
            <a:srgbClr val="1399D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WYSOKI STANDARD LECZENIA SZPITALNEGO</a:t>
            </a:r>
          </a:p>
          <a:p>
            <a:pPr algn="ctr"/>
            <a:r>
              <a:rPr lang="pl-PL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BEZPŁATNIE </a:t>
            </a:r>
            <a:br>
              <a:rPr lang="pl-PL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DLA PACJENTÓW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0992687-A5F4-4498-BF38-380E55121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1749983"/>
            <a:ext cx="866559" cy="377092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DB7A2D01-5D62-40A8-B102-88F869BF8C26}"/>
              </a:ext>
            </a:extLst>
          </p:cNvPr>
          <p:cNvSpPr/>
          <p:nvPr/>
        </p:nvSpPr>
        <p:spPr>
          <a:xfrm>
            <a:off x="385536" y="1964567"/>
            <a:ext cx="2497898" cy="229998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baseline="-250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l-PL" baseline="-25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SANOKU OD PONAD </a:t>
            </a:r>
            <a:br>
              <a:rPr lang="pl-PL" baseline="-25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400" b="1" baseline="-25000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LAT </a:t>
            </a:r>
          </a:p>
          <a:p>
            <a:pPr algn="ctr"/>
            <a:r>
              <a:rPr lang="pl-PL" sz="2400" b="1" baseline="-25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UMOWA Z NFZ</a:t>
            </a:r>
          </a:p>
          <a:p>
            <a:pPr algn="ctr"/>
            <a:endParaRPr lang="pl-PL" b="1" baseline="-250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l-PL" b="1" baseline="-2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4DD2798-3E0F-4D40-A995-67F520BF4D9E}"/>
              </a:ext>
            </a:extLst>
          </p:cNvPr>
          <p:cNvSpPr txBox="1"/>
          <p:nvPr/>
        </p:nvSpPr>
        <p:spPr>
          <a:xfrm>
            <a:off x="385534" y="4437112"/>
            <a:ext cx="7884878" cy="58744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tIns="108000" bIns="108000">
            <a:spAutoFit/>
          </a:bodyPr>
          <a:lstStyle/>
          <a:p>
            <a:pPr algn="ctr"/>
            <a:r>
              <a:rPr lang="pl-PL" sz="1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WIODĄCA ROLA SZPITALA SANOCKIEGO W REGIONIE - ZNACZNY OBSZAR ZABEZPIECZENIA</a:t>
            </a:r>
          </a:p>
          <a:p>
            <a:pPr algn="ctr"/>
            <a:r>
              <a:rPr lang="pl-PL" sz="12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CZTERY DUŻE POWIATY: SANOCKI, LESKI, BIESZCZADZKI, BRZOZOWSKI (łącznie ponad 200 tys. mieszkańców)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EC4A1E5-0CF1-8671-68C8-2C79DB6BA830}"/>
              </a:ext>
            </a:extLst>
          </p:cNvPr>
          <p:cNvSpPr txBox="1"/>
          <p:nvPr/>
        </p:nvSpPr>
        <p:spPr>
          <a:xfrm>
            <a:off x="385534" y="5231282"/>
            <a:ext cx="7884876" cy="7426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08000" bIns="108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SŁUSZNA DECYZJA O UTWORZENIU CENTRUM KARDIOLOGII ZABIEGOWEJ W STRATEGICZNYM MIEJSCU</a:t>
            </a:r>
          </a:p>
          <a:p>
            <a:pPr algn="ctr">
              <a:lnSpc>
                <a:spcPct val="150000"/>
              </a:lnSpc>
            </a:pPr>
            <a:r>
              <a:rPr lang="pl-PL" sz="1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WYSOKI POZIOM OPIEKI MEDYCZNEJ, DOBRA OPINIA MIESZKAŃCÓW I NFZ</a:t>
            </a:r>
          </a:p>
        </p:txBody>
      </p:sp>
    </p:spTree>
    <p:extLst>
      <p:ext uri="{BB962C8B-B14F-4D97-AF65-F5344CB8AC3E}">
        <p14:creationId xmlns:p14="http://schemas.microsoft.com/office/powerpoint/2010/main" val="2523591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DF3E45D-F291-475F-8E24-E193DB7F9B42}"/>
              </a:ext>
            </a:extLst>
          </p:cNvPr>
          <p:cNvSpPr/>
          <p:nvPr/>
        </p:nvSpPr>
        <p:spPr>
          <a:xfrm>
            <a:off x="2987825" y="1196752"/>
            <a:ext cx="2385267" cy="2385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1.600 PACJENTÓW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KARDIOLOGICZNYCH  ROCZNIE</a:t>
            </a:r>
          </a:p>
          <a:p>
            <a:pPr algn="ctr"/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2D2A89F-AB7B-46C2-9A18-E577B1B802F3}"/>
              </a:ext>
            </a:extLst>
          </p:cNvPr>
          <p:cNvSpPr/>
          <p:nvPr/>
        </p:nvSpPr>
        <p:spPr>
          <a:xfrm>
            <a:off x="5583643" y="1196752"/>
            <a:ext cx="2385267" cy="2385267"/>
          </a:xfrm>
          <a:prstGeom prst="rect">
            <a:avLst/>
          </a:prstGeom>
          <a:solidFill>
            <a:srgbClr val="1399D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CENTRUM STANOWI ELEMENT SYSTEMU </a:t>
            </a:r>
            <a:r>
              <a:rPr lang="pl-PL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RATOWNICTWA MEDYCZNEGO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0F2E099-AD2C-4A6C-BA27-75578209B977}"/>
              </a:ext>
            </a:extLst>
          </p:cNvPr>
          <p:cNvSpPr/>
          <p:nvPr/>
        </p:nvSpPr>
        <p:spPr>
          <a:xfrm>
            <a:off x="392005" y="1196752"/>
            <a:ext cx="2385267" cy="238526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endParaRPr lang="pl-PL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l-PL" b="1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7 600 PACJENTÓW </a:t>
            </a:r>
          </a:p>
          <a:p>
            <a:pPr algn="ctr"/>
            <a:r>
              <a:rPr lang="pl-PL" sz="12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ROZPOZNZNYM ZAWAŁEM SERCA OD POCZĄTKU DZIAŁALNOŚCI </a:t>
            </a:r>
          </a:p>
          <a:p>
            <a:pPr algn="ctr"/>
            <a:endParaRPr lang="pl-PL" sz="14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pl-PL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7DB032C-E5A8-424F-B085-F2338B4F9426}"/>
              </a:ext>
            </a:extLst>
          </p:cNvPr>
          <p:cNvSpPr/>
          <p:nvPr/>
        </p:nvSpPr>
        <p:spPr>
          <a:xfrm>
            <a:off x="392006" y="3789040"/>
            <a:ext cx="2385267" cy="238526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b="1" dirty="0">
                <a:solidFill>
                  <a:srgbClr val="1399D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GODZINNY DYŻUR ZAWAŁOWY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12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SZPITAL POWIATOWY - SZYBKI DOSTĘP DO LECZENIA ZABIEGOWEGO  W MIEJSCU ZAMIESZKANIA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12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SKRÓCENIE CZASU DOJAZDU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6860F83-BC85-446C-B231-DF77D765F0A1}"/>
              </a:ext>
            </a:extLst>
          </p:cNvPr>
          <p:cNvSpPr/>
          <p:nvPr/>
        </p:nvSpPr>
        <p:spPr>
          <a:xfrm>
            <a:off x="5583642" y="3789040"/>
            <a:ext cx="2385267" cy="2385267"/>
          </a:xfrm>
          <a:prstGeom prst="rect">
            <a:avLst/>
          </a:prstGeom>
          <a:solidFill>
            <a:srgbClr val="1399D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1600" b="1" spc="-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ZDALNE </a:t>
            </a:r>
            <a:br>
              <a:rPr lang="pl-PL" sz="1600" b="1" spc="-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600" b="1" spc="-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TRANSMISJE EKG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1200" spc="-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KARETEK POGOTOWIA I ODDZIAŁÓW SOR DO LEKARZA CENTRUM KARDIOLOGII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ŚCISŁA WSPÓŁPRACA Z SOR SZPITALA </a:t>
            </a:r>
            <a:br>
              <a:rPr lang="pl-PL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SANOKU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F4B40FC-2F65-46A6-B143-CCDFFB841D52}"/>
              </a:ext>
            </a:extLst>
          </p:cNvPr>
          <p:cNvSpPr/>
          <p:nvPr/>
        </p:nvSpPr>
        <p:spPr>
          <a:xfrm>
            <a:off x="2987824" y="3789040"/>
            <a:ext cx="2385267" cy="2385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WIĘKSZOŚCI ZABIEGOWE </a:t>
            </a:r>
            <a:r>
              <a:rPr lang="pl-PL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PROCEDURY RATUJĄCE 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ŻYCIE, STANY NAGŁE, TRYB PRZYJĘCIA PILNY</a:t>
            </a:r>
            <a:endParaRPr lang="pl-PL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ytuł 2">
            <a:extLst>
              <a:ext uri="{FF2B5EF4-FFF2-40B4-BE49-F238E27FC236}">
                <a16:creationId xmlns:a16="http://schemas.microsoft.com/office/drawing/2014/main" id="{918B32AE-6786-DE05-EDB5-3F89A0E8E6FB}"/>
              </a:ext>
            </a:extLst>
          </p:cNvPr>
          <p:cNvSpPr txBox="1">
            <a:spLocks/>
          </p:cNvSpPr>
          <p:nvPr/>
        </p:nvSpPr>
        <p:spPr>
          <a:xfrm>
            <a:off x="323528" y="404664"/>
            <a:ext cx="7272808" cy="461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sz="1400" spc="60" dirty="0"/>
              <a:t>PODKARPACKIE CENTRUM</a:t>
            </a:r>
            <a:br>
              <a:rPr lang="pl-PL" sz="1400" spc="60" dirty="0"/>
            </a:br>
            <a:r>
              <a:rPr lang="pl-PL" sz="1400" spc="60" dirty="0"/>
              <a:t>INTERWENCJI SERCOWO-NACZYNIOWYCH W SANOKU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721885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6268B97-669F-4D6D-9262-2596F4DC1DCE}"/>
              </a:ext>
            </a:extLst>
          </p:cNvPr>
          <p:cNvSpPr/>
          <p:nvPr/>
        </p:nvSpPr>
        <p:spPr>
          <a:xfrm>
            <a:off x="179512" y="1393716"/>
            <a:ext cx="8798117" cy="4915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BCD1BD3-9EFE-43A9-8C41-2F6FFF8D1B7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3528" y="1115275"/>
            <a:ext cx="3830183" cy="585533"/>
          </a:xfrm>
          <a:prstGeom prst="homePlate">
            <a:avLst>
              <a:gd name="adj" fmla="val 29385"/>
            </a:avLst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pPr defTabSz="1019175">
              <a:spcAft>
                <a:spcPct val="25000"/>
              </a:spcAft>
            </a:pPr>
            <a:r>
              <a:rPr lang="pl-PL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PEŁNOPROFILOWY WIELOSPECJALISTYCZNY OŚRODEK KARDIOLOGII ZABIEGOWEJ</a:t>
            </a:r>
            <a:endParaRPr lang="en-US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07A2C1C0-EB1A-4D36-A481-DA4EE61BF932}"/>
              </a:ext>
            </a:extLst>
          </p:cNvPr>
          <p:cNvSpPr/>
          <p:nvPr/>
        </p:nvSpPr>
        <p:spPr>
          <a:xfrm>
            <a:off x="2771800" y="1808322"/>
            <a:ext cx="1381911" cy="164371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LECZENIE CHOROBY WIEŃCOWEJ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39A34D4-0D39-47CC-90D1-B2FDD6D26CF3}"/>
              </a:ext>
            </a:extLst>
          </p:cNvPr>
          <p:cNvSpPr/>
          <p:nvPr/>
        </p:nvSpPr>
        <p:spPr>
          <a:xfrm>
            <a:off x="2771801" y="3584475"/>
            <a:ext cx="1381910" cy="173895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ELEKTROTERAPIA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3DA9A18-503F-4D91-9819-CB72C98F5E01}"/>
              </a:ext>
            </a:extLst>
          </p:cNvPr>
          <p:cNvSpPr/>
          <p:nvPr/>
        </p:nvSpPr>
        <p:spPr>
          <a:xfrm>
            <a:off x="2783192" y="5455861"/>
            <a:ext cx="1381911" cy="63743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2000" tIns="216000" rIns="36000"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1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LECZENIE WAD STRUKTURANYCH SERCA</a:t>
            </a:r>
          </a:p>
          <a:p>
            <a:pPr algn="ctr"/>
            <a:endParaRPr lang="pl-PL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A6C644A5-2A22-4FD2-A262-C1C6A3B0E31A}"/>
              </a:ext>
            </a:extLst>
          </p:cNvPr>
          <p:cNvSpPr/>
          <p:nvPr/>
        </p:nvSpPr>
        <p:spPr>
          <a:xfrm>
            <a:off x="4270827" y="1103977"/>
            <a:ext cx="1496161" cy="5133334"/>
          </a:xfrm>
          <a:prstGeom prst="rect">
            <a:avLst/>
          </a:prstGeom>
          <a:solidFill>
            <a:srgbClr val="ACD6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26AB4F9-7174-489E-BE72-3AD0F74F91AC}"/>
              </a:ext>
            </a:extLst>
          </p:cNvPr>
          <p:cNvSpPr/>
          <p:nvPr/>
        </p:nvSpPr>
        <p:spPr>
          <a:xfrm>
            <a:off x="4342835" y="1470253"/>
            <a:ext cx="1368152" cy="529059"/>
          </a:xfrm>
          <a:prstGeom prst="rect">
            <a:avLst/>
          </a:prstGeom>
          <a:solidFill>
            <a:srgbClr val="45A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LECZENIE ZAWAŁÓW SERCA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10C6D534-5541-43D4-B200-36174ABBAD62}"/>
              </a:ext>
            </a:extLst>
          </p:cNvPr>
          <p:cNvSpPr/>
          <p:nvPr/>
        </p:nvSpPr>
        <p:spPr>
          <a:xfrm>
            <a:off x="4342835" y="2112203"/>
            <a:ext cx="1368152" cy="529059"/>
          </a:xfrm>
          <a:prstGeom prst="rect">
            <a:avLst/>
          </a:prstGeom>
          <a:solidFill>
            <a:srgbClr val="45A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KORONAROGRAFIA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007EBD89-5E8C-441E-B952-4E80F6C08532}"/>
              </a:ext>
            </a:extLst>
          </p:cNvPr>
          <p:cNvSpPr/>
          <p:nvPr/>
        </p:nvSpPr>
        <p:spPr>
          <a:xfrm>
            <a:off x="4342835" y="2754154"/>
            <a:ext cx="1368152" cy="529059"/>
          </a:xfrm>
          <a:prstGeom prst="rect">
            <a:avLst/>
          </a:prstGeom>
          <a:solidFill>
            <a:srgbClr val="45A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ANGIOPLASTKA WIEŃCOWA (PCI)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2D964743-99E7-485B-8D7A-39C0DD814046}"/>
              </a:ext>
            </a:extLst>
          </p:cNvPr>
          <p:cNvSpPr txBox="1"/>
          <p:nvPr/>
        </p:nvSpPr>
        <p:spPr>
          <a:xfrm>
            <a:off x="4198819" y="1103977"/>
            <a:ext cx="1741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2009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F6E08F27-44D4-4E1F-983A-928BA9F0F0FB}"/>
              </a:ext>
            </a:extLst>
          </p:cNvPr>
          <p:cNvSpPr/>
          <p:nvPr/>
        </p:nvSpPr>
        <p:spPr>
          <a:xfrm>
            <a:off x="5809278" y="1101362"/>
            <a:ext cx="1534914" cy="5133333"/>
          </a:xfrm>
          <a:prstGeom prst="rect">
            <a:avLst/>
          </a:prstGeom>
          <a:solidFill>
            <a:srgbClr val="ACD6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CFA3379-0983-4ADB-AEA5-7AACDD095173}"/>
              </a:ext>
            </a:extLst>
          </p:cNvPr>
          <p:cNvSpPr/>
          <p:nvPr/>
        </p:nvSpPr>
        <p:spPr>
          <a:xfrm>
            <a:off x="5881286" y="1470253"/>
            <a:ext cx="1368152" cy="529059"/>
          </a:xfrm>
          <a:prstGeom prst="rect">
            <a:avLst/>
          </a:prstGeom>
          <a:solidFill>
            <a:srgbClr val="45A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LECZENIE ZAWAŁÓW SERCA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1482B8C-7887-4512-B601-A80B2282F932}"/>
              </a:ext>
            </a:extLst>
          </p:cNvPr>
          <p:cNvSpPr/>
          <p:nvPr/>
        </p:nvSpPr>
        <p:spPr>
          <a:xfrm>
            <a:off x="5881285" y="2112203"/>
            <a:ext cx="1368153" cy="529059"/>
          </a:xfrm>
          <a:prstGeom prst="rect">
            <a:avLst/>
          </a:prstGeom>
          <a:solidFill>
            <a:srgbClr val="45A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KORONAROGRAFIA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920FAE59-D339-47D8-89CA-4D665223DDFE}"/>
              </a:ext>
            </a:extLst>
          </p:cNvPr>
          <p:cNvSpPr/>
          <p:nvPr/>
        </p:nvSpPr>
        <p:spPr>
          <a:xfrm>
            <a:off x="5881285" y="2754154"/>
            <a:ext cx="1368153" cy="529059"/>
          </a:xfrm>
          <a:prstGeom prst="rect">
            <a:avLst/>
          </a:prstGeom>
          <a:solidFill>
            <a:srgbClr val="45A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ANGIOPLASTYKA WIEŃCOWA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9757EA62-0961-4458-BCC4-0D8610C42253}"/>
              </a:ext>
            </a:extLst>
          </p:cNvPr>
          <p:cNvSpPr/>
          <p:nvPr/>
        </p:nvSpPr>
        <p:spPr>
          <a:xfrm>
            <a:off x="5881285" y="3396586"/>
            <a:ext cx="1368153" cy="529059"/>
          </a:xfrm>
          <a:prstGeom prst="rect">
            <a:avLst/>
          </a:prstGeom>
          <a:solidFill>
            <a:srgbClr val="191D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STYMULATORY SERCA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5870F842-599E-434C-8D23-D57E4F0045CE}"/>
              </a:ext>
            </a:extLst>
          </p:cNvPr>
          <p:cNvSpPr/>
          <p:nvPr/>
        </p:nvSpPr>
        <p:spPr>
          <a:xfrm>
            <a:off x="5881285" y="4039016"/>
            <a:ext cx="1368153" cy="529059"/>
          </a:xfrm>
          <a:prstGeom prst="rect">
            <a:avLst/>
          </a:prstGeom>
          <a:solidFill>
            <a:srgbClr val="191D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ABLACJE ZABURZEŃ RYTMU SERCA RF 3D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F8326521-A29E-4D90-9E91-ABE57A0264A8}"/>
              </a:ext>
            </a:extLst>
          </p:cNvPr>
          <p:cNvSpPr/>
          <p:nvPr/>
        </p:nvSpPr>
        <p:spPr>
          <a:xfrm>
            <a:off x="5881285" y="4681446"/>
            <a:ext cx="1368153" cy="529059"/>
          </a:xfrm>
          <a:prstGeom prst="rect">
            <a:avLst/>
          </a:prstGeom>
          <a:solidFill>
            <a:srgbClr val="191D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KARDIOWERTERY / RESYNCHRONIZATORY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05468593-8A6F-469E-BCF2-00B73C3189BB}"/>
              </a:ext>
            </a:extLst>
          </p:cNvPr>
          <p:cNvSpPr/>
          <p:nvPr/>
        </p:nvSpPr>
        <p:spPr>
          <a:xfrm>
            <a:off x="5881285" y="5319325"/>
            <a:ext cx="1368153" cy="763334"/>
          </a:xfrm>
          <a:prstGeom prst="rect">
            <a:avLst/>
          </a:prstGeom>
          <a:solidFill>
            <a:srgbClr val="1260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PRZEZSKÓRNE ZAMYKANIE UBYTKÓW PFO / ASD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1B30CB7-A10A-4D1D-9B86-7DFB79B20A12}"/>
              </a:ext>
            </a:extLst>
          </p:cNvPr>
          <p:cNvSpPr txBox="1"/>
          <p:nvPr/>
        </p:nvSpPr>
        <p:spPr>
          <a:xfrm>
            <a:off x="5724745" y="1115275"/>
            <a:ext cx="1741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A9C032FD-6219-4876-8F70-7524DB3B9341}"/>
              </a:ext>
            </a:extLst>
          </p:cNvPr>
          <p:cNvSpPr/>
          <p:nvPr/>
        </p:nvSpPr>
        <p:spPr>
          <a:xfrm>
            <a:off x="323528" y="1808323"/>
            <a:ext cx="2376265" cy="428497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1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NOWOCZESNY SPRZĘT / AKTUALNA WIEDZA MEDYCZNA / WYKWALIFIKOWANA KADRA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IVUS/FFR - POSZERZENIE DIAGNOSTYKI W 2017R.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REGULARNE WSZCZEPIENIA CRT-D  OD 2017R. (PO OTWARCIU 2 SALI ZABIEGOWEJ)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WYMIANA ANGIOGRAFU W 2018R.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PIERWSZE WSZCZEPIENIE DO PĘCZKA HISA 2021R.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ZAKUP NOWOCZESNEGO MOBILNEGO RAMIENIA C DO PRACOWNI ELEKTROTERAPII 2021 R.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11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ZABIEGI ROTABLACJI OD 2022R.</a:t>
            </a:r>
          </a:p>
        </p:txBody>
      </p:sp>
      <p:sp>
        <p:nvSpPr>
          <p:cNvPr id="30" name="Tytuł 2">
            <a:extLst>
              <a:ext uri="{FF2B5EF4-FFF2-40B4-BE49-F238E27FC236}">
                <a16:creationId xmlns:a16="http://schemas.microsoft.com/office/drawing/2014/main" id="{869C734F-79C9-871E-B5D4-F3F2C3B52894}"/>
              </a:ext>
            </a:extLst>
          </p:cNvPr>
          <p:cNvSpPr txBox="1">
            <a:spLocks/>
          </p:cNvSpPr>
          <p:nvPr/>
        </p:nvSpPr>
        <p:spPr>
          <a:xfrm>
            <a:off x="323528" y="404664"/>
            <a:ext cx="7272808" cy="461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l-PL" sz="1400" spc="60" dirty="0"/>
              <a:t>PODKARPACKIE CENTRUM</a:t>
            </a:r>
            <a:br>
              <a:rPr lang="pl-PL" sz="1400" spc="60" dirty="0"/>
            </a:br>
            <a:r>
              <a:rPr lang="pl-PL" sz="1400" spc="60" dirty="0"/>
              <a:t>INTERWENCJI SERCOWO-NACZYNIOWYCH W SANOKU</a:t>
            </a:r>
            <a:endParaRPr lang="pl-PL" sz="1400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CD94E36-BBF5-3D79-CC1D-609AA5401D1A}"/>
              </a:ext>
            </a:extLst>
          </p:cNvPr>
          <p:cNvSpPr/>
          <p:nvPr/>
        </p:nvSpPr>
        <p:spPr>
          <a:xfrm>
            <a:off x="7412676" y="1087708"/>
            <a:ext cx="1496161" cy="5133334"/>
          </a:xfrm>
          <a:prstGeom prst="rect">
            <a:avLst/>
          </a:prstGeom>
          <a:solidFill>
            <a:srgbClr val="ACD6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D390E0C-789E-F59A-4AB5-6128CCE2349A}"/>
              </a:ext>
            </a:extLst>
          </p:cNvPr>
          <p:cNvSpPr/>
          <p:nvPr/>
        </p:nvSpPr>
        <p:spPr>
          <a:xfrm>
            <a:off x="7452320" y="2111725"/>
            <a:ext cx="1368152" cy="1171488"/>
          </a:xfrm>
          <a:prstGeom prst="rect">
            <a:avLst/>
          </a:prstGeom>
          <a:solidFill>
            <a:srgbClr val="45A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0098C87-6C8F-A7E4-F1E1-72DCD526C357}"/>
              </a:ext>
            </a:extLst>
          </p:cNvPr>
          <p:cNvSpPr/>
          <p:nvPr/>
        </p:nvSpPr>
        <p:spPr>
          <a:xfrm>
            <a:off x="7461198" y="3396586"/>
            <a:ext cx="1368152" cy="1813919"/>
          </a:xfrm>
          <a:prstGeom prst="rect">
            <a:avLst/>
          </a:prstGeom>
          <a:solidFill>
            <a:srgbClr val="45A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KARDIOLOGIA ZACHOWAWCZA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F608375-BFBB-79EA-742D-049C691D003F}"/>
              </a:ext>
            </a:extLst>
          </p:cNvPr>
          <p:cNvSpPr/>
          <p:nvPr/>
        </p:nvSpPr>
        <p:spPr>
          <a:xfrm>
            <a:off x="7461197" y="5275103"/>
            <a:ext cx="1362655" cy="818193"/>
          </a:xfrm>
          <a:prstGeom prst="rect">
            <a:avLst/>
          </a:prstGeom>
          <a:solidFill>
            <a:srgbClr val="45AD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NEUROLOGIA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AFAAFCA-54BC-3BD4-93A3-29CF3F075660}"/>
              </a:ext>
            </a:extLst>
          </p:cNvPr>
          <p:cNvSpPr txBox="1"/>
          <p:nvPr/>
        </p:nvSpPr>
        <p:spPr>
          <a:xfrm>
            <a:off x="7363688" y="1154954"/>
            <a:ext cx="1460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spc="-3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UZUPEŁNIENIE PROFILU LECZENIA ZE SZPITALEM</a:t>
            </a:r>
          </a:p>
        </p:txBody>
      </p:sp>
    </p:spTree>
    <p:extLst>
      <p:ext uri="{BB962C8B-B14F-4D97-AF65-F5344CB8AC3E}">
        <p14:creationId xmlns:p14="http://schemas.microsoft.com/office/powerpoint/2010/main" val="3562153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2">
            <a:extLst>
              <a:ext uri="{FF2B5EF4-FFF2-40B4-BE49-F238E27FC236}">
                <a16:creationId xmlns:a16="http://schemas.microsoft.com/office/drawing/2014/main" id="{B439B986-F7C8-4269-8E56-EA5A6BE92A86}"/>
              </a:ext>
            </a:extLst>
          </p:cNvPr>
          <p:cNvSpPr txBox="1">
            <a:spLocks/>
          </p:cNvSpPr>
          <p:nvPr/>
        </p:nvSpPr>
        <p:spPr>
          <a:xfrm>
            <a:off x="1007827" y="250889"/>
            <a:ext cx="7272808" cy="461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pl-PL" sz="1400" spc="60" dirty="0"/>
              <a:t>KONIECZNY ROZWÓJ INFRASTRUKTURY PO 14 LATACH</a:t>
            </a:r>
          </a:p>
          <a:p>
            <a:pPr algn="ctr"/>
            <a:r>
              <a:rPr lang="pl-PL" sz="1400" spc="60" dirty="0"/>
              <a:t>- NIEMOŻLIWY NA AKTUALNIE WYNAJMOWANEJ POWIERZCHNI</a:t>
            </a:r>
            <a:endParaRPr lang="pl-PL" sz="1400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B8C8894-4315-4DE3-B040-CB47A27652BD}"/>
              </a:ext>
            </a:extLst>
          </p:cNvPr>
          <p:cNvSpPr/>
          <p:nvPr/>
        </p:nvSpPr>
        <p:spPr>
          <a:xfrm>
            <a:off x="401853" y="1225431"/>
            <a:ext cx="2938764" cy="189873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tIns="72000" rtlCol="0" anchor="ctr"/>
          <a:lstStyle/>
          <a:p>
            <a:pPr>
              <a:spcAft>
                <a:spcPts val="600"/>
              </a:spcAft>
            </a:pPr>
            <a:r>
              <a:rPr lang="pl-PL" sz="105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WYDŁUŻENIE ŚREDNIEGO OKRESU ŻYCIA </a:t>
            </a:r>
            <a:br>
              <a:rPr lang="pl-PL" sz="105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05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STARZENIE SIĘ SPOŁECZEŃSTWA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hospitalizowani Pacjenci są coraz starsi, czasy pobytu wydłużone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Pacjenci obciążeni chorobami współistniejącymi, wymagają kompleksowych zabiegów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lokalna specyfika stanu zdrowia – mocno schorowani, często przez wiele lat nie diagnozowani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BA3FEE3C-C750-4A8A-9328-2634846BF4B4}"/>
              </a:ext>
            </a:extLst>
          </p:cNvPr>
          <p:cNvSpPr/>
          <p:nvPr/>
        </p:nvSpPr>
        <p:spPr>
          <a:xfrm>
            <a:off x="395288" y="886197"/>
            <a:ext cx="8497887" cy="250311"/>
          </a:xfrm>
          <a:prstGeom prst="rect">
            <a:avLst/>
          </a:prstGeom>
          <a:solidFill>
            <a:srgbClr val="12607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l-PL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ZAPEWNIENIE EUROPEJSKICH STANDARDÓW KARDIOLOGII ZABIEGOWEJ</a:t>
            </a:r>
          </a:p>
          <a:p>
            <a:pPr algn="ctr"/>
            <a:endParaRPr lang="pl-PL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2BE55E5-E24C-41A7-91A0-57259937C95C}"/>
              </a:ext>
            </a:extLst>
          </p:cNvPr>
          <p:cNvSpPr/>
          <p:nvPr/>
        </p:nvSpPr>
        <p:spPr>
          <a:xfrm>
            <a:off x="3466342" y="1227521"/>
            <a:ext cx="2772733" cy="1890281"/>
          </a:xfrm>
          <a:prstGeom prst="rect">
            <a:avLst/>
          </a:prstGeom>
          <a:noFill/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ograniczona dostępność łóżek kardiologicznych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mała sala intensywnego nadzoru kardiologicznego (62 m </a:t>
            </a:r>
            <a:r>
              <a:rPr lang="pl-PL" sz="1050" dirty="0" err="1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</a:t>
            </a:r>
            <a:r>
              <a:rPr lang="pl-PL" sz="105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dla Pacjentów w ciężkich stanach kardiologicznych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postęp wiedzy medycznej   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E04379A-5BA9-4638-AEB5-3FAA74935734}"/>
              </a:ext>
            </a:extLst>
          </p:cNvPr>
          <p:cNvSpPr/>
          <p:nvPr/>
        </p:nvSpPr>
        <p:spPr>
          <a:xfrm>
            <a:off x="3466341" y="3563158"/>
            <a:ext cx="2772734" cy="657330"/>
          </a:xfrm>
          <a:prstGeom prst="rect">
            <a:avLst/>
          </a:prstGeom>
          <a:solidFill>
            <a:schemeClr val="bg1"/>
          </a:solidFill>
          <a:ln>
            <a:solidFill>
              <a:srgbClr val="12607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pl-PL" sz="105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Łóżka kardiologiczne skoncentrowane na małej powierzchni (sale wieloosobowe)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8D5E8722-6217-4243-9863-F41DC1076EC1}"/>
              </a:ext>
            </a:extLst>
          </p:cNvPr>
          <p:cNvSpPr/>
          <p:nvPr/>
        </p:nvSpPr>
        <p:spPr>
          <a:xfrm>
            <a:off x="401852" y="3563158"/>
            <a:ext cx="2938763" cy="657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pl-PL" sz="105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Oczekiwanie komfortowych warunków </a:t>
            </a:r>
            <a:br>
              <a:rPr lang="pl-PL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przez Pacjentów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l-PL" sz="105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BE2EFFD-72B7-65FB-E94B-B02A2A2B7B84}"/>
              </a:ext>
            </a:extLst>
          </p:cNvPr>
          <p:cNvSpPr/>
          <p:nvPr/>
        </p:nvSpPr>
        <p:spPr>
          <a:xfrm>
            <a:off x="6364800" y="1225432"/>
            <a:ext cx="2527256" cy="189028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Powiększone sale zabiegowe dostosowane do wysokospecjalistycznych świadczeń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unowocześniona i poszerzona baza łóżkowa (w tym sala intensywnego nadzoru kardiologicznego powiększona do ok. 120 m </a:t>
            </a:r>
            <a:r>
              <a:rPr lang="pl-PL" sz="105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</a:t>
            </a:r>
            <a:r>
              <a:rPr lang="pl-PL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1D8A419-91CF-1FA9-59E6-E0BDF052D40E}"/>
              </a:ext>
            </a:extLst>
          </p:cNvPr>
          <p:cNvSpPr/>
          <p:nvPr/>
        </p:nvSpPr>
        <p:spPr>
          <a:xfrm>
            <a:off x="395288" y="3204636"/>
            <a:ext cx="8497887" cy="289275"/>
          </a:xfrm>
          <a:prstGeom prst="rect">
            <a:avLst/>
          </a:prstGeom>
          <a:solidFill>
            <a:srgbClr val="12607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l-PL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ZAPEWNIENIE ODPOWIEDNICH WARUNKÓW DLA PACJENTÓW</a:t>
            </a:r>
          </a:p>
          <a:p>
            <a:pPr algn="ctr"/>
            <a:endParaRPr lang="pl-PL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16975EC-0B75-5FD3-1C26-342981314C16}"/>
              </a:ext>
            </a:extLst>
          </p:cNvPr>
          <p:cNvSpPr/>
          <p:nvPr/>
        </p:nvSpPr>
        <p:spPr>
          <a:xfrm>
            <a:off x="6364800" y="3563158"/>
            <a:ext cx="2527256" cy="657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pl-PL" sz="105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5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 komfortowe 2-osobowe z dostępem do węzła sanitarnego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l-PL" sz="105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48F2684-559C-225F-2BCF-05B9F4E5693F}"/>
              </a:ext>
            </a:extLst>
          </p:cNvPr>
          <p:cNvSpPr/>
          <p:nvPr/>
        </p:nvSpPr>
        <p:spPr>
          <a:xfrm>
            <a:off x="6364801" y="4674512"/>
            <a:ext cx="2528374" cy="163519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50" spc="-2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Zapewnienie pacjentom regionu dostępu do rehabilitacji kardiologicznej w warunkach oddziału dziennego (kompleksowa opieka nad pacjentem)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50" spc="-2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Kompleksowe i skoordynowane leczenie od diagnostyki przez leczenie zabiegowe i rehabilitację </a:t>
            </a:r>
            <a:br>
              <a:rPr lang="pl-PL" sz="1050" spc="-2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050" spc="-2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miejscu zamieszkania</a:t>
            </a:r>
            <a:endParaRPr lang="pl-PL" sz="1050" spc="-2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768701B-F096-15C7-02CD-110DAAC2ADD7}"/>
              </a:ext>
            </a:extLst>
          </p:cNvPr>
          <p:cNvSpPr/>
          <p:nvPr/>
        </p:nvSpPr>
        <p:spPr>
          <a:xfrm>
            <a:off x="395288" y="4302863"/>
            <a:ext cx="8497887" cy="289275"/>
          </a:xfrm>
          <a:prstGeom prst="rect">
            <a:avLst/>
          </a:prstGeom>
          <a:solidFill>
            <a:srgbClr val="12607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l-PL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NOWE ZAKRESY ŚWIADCZEŃ</a:t>
            </a:r>
          </a:p>
          <a:p>
            <a:pPr algn="ctr"/>
            <a:endParaRPr lang="pl-PL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8661CE4-E7B4-CAB2-1CF7-A23811E74220}"/>
              </a:ext>
            </a:extLst>
          </p:cNvPr>
          <p:cNvSpPr/>
          <p:nvPr/>
        </p:nvSpPr>
        <p:spPr>
          <a:xfrm>
            <a:off x="3466341" y="4665368"/>
            <a:ext cx="2762580" cy="16439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5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Brak dostępu do rehabilitacji kardiologicznej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5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Brak dostępu do rezonansu w szpitalu – pracownia rezonansu magnetycznego o wysokich gradientach</a:t>
            </a:r>
            <a:endParaRPr lang="pl-PL" sz="1050" b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65D0B8D-35AD-3A3C-CFCE-BDDCBD0968CE}"/>
              </a:ext>
            </a:extLst>
          </p:cNvPr>
          <p:cNvSpPr/>
          <p:nvPr/>
        </p:nvSpPr>
        <p:spPr>
          <a:xfrm>
            <a:off x="401853" y="4665367"/>
            <a:ext cx="2938763" cy="164395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5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Kompleksowa opieka nad Pacjentem po zawale (śmiertelność 12-miesięczna)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050" dirty="0">
                <a:solidFill>
                  <a:srgbClr val="1260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Nowoczesna diagnostyka obrazowa</a:t>
            </a:r>
            <a:endParaRPr lang="pl-PL" sz="105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3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ytuł 2">
            <a:extLst>
              <a:ext uri="{FF2B5EF4-FFF2-40B4-BE49-F238E27FC236}">
                <a16:creationId xmlns:a16="http://schemas.microsoft.com/office/drawing/2014/main" id="{C0DAA3D6-FB54-4306-BFCE-26B1D52D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7272808" cy="1325563"/>
          </a:xfrm>
        </p:spPr>
        <p:txBody>
          <a:bodyPr/>
          <a:lstStyle/>
          <a:p>
            <a:r>
              <a:rPr lang="pl-PL" sz="1400" spc="60" dirty="0"/>
              <a:t>WIZUALIZACJA BUDYNKU</a:t>
            </a:r>
            <a:br>
              <a:rPr lang="pl-PL" sz="1400" spc="60" dirty="0"/>
            </a:br>
            <a:r>
              <a:rPr lang="pl-PL" sz="1400" spc="60" dirty="0"/>
              <a:t>REJESTRACJA I IZBA PRZYJEĆ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4AD905F-9FF1-8947-1EB6-21987CFDF1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63"/>
          <a:stretch/>
        </p:blipFill>
        <p:spPr>
          <a:xfrm>
            <a:off x="395536" y="1340768"/>
            <a:ext cx="8280152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33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ytuł 2">
            <a:extLst>
              <a:ext uri="{FF2B5EF4-FFF2-40B4-BE49-F238E27FC236}">
                <a16:creationId xmlns:a16="http://schemas.microsoft.com/office/drawing/2014/main" id="{C0DAA3D6-FB54-4306-BFCE-26B1D52D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1325563"/>
          </a:xfrm>
        </p:spPr>
        <p:txBody>
          <a:bodyPr/>
          <a:lstStyle/>
          <a:p>
            <a:r>
              <a:rPr lang="pl-PL" sz="1400" spc="60" dirty="0"/>
              <a:t>WIZUALIZACJA BUDYNKU PODKARPACKIE CENTRUM INTERWENCJI SERCOWO – NACZYNIOWYCH – ODDZIAŁ INTENSYWNEGO NADZORU KARDIOLOGICZNEGO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1635AE0-C194-11E8-A724-E2900197F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8" y="1340768"/>
            <a:ext cx="82804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2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14F3F4F-8D54-6E4B-4132-59F6C86ADD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8" y="1341438"/>
            <a:ext cx="8280400" cy="4637480"/>
          </a:xfrm>
          <a:prstGeom prst="rect">
            <a:avLst/>
          </a:prstGeom>
        </p:spPr>
      </p:pic>
      <p:sp>
        <p:nvSpPr>
          <p:cNvPr id="8" name="Tytuł 2">
            <a:extLst>
              <a:ext uri="{FF2B5EF4-FFF2-40B4-BE49-F238E27FC236}">
                <a16:creationId xmlns:a16="http://schemas.microsoft.com/office/drawing/2014/main" id="{5C051643-B982-19E3-3734-F9D91D73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1325563"/>
          </a:xfrm>
        </p:spPr>
        <p:txBody>
          <a:bodyPr/>
          <a:lstStyle/>
          <a:p>
            <a:r>
              <a:rPr lang="pl-PL" sz="1400" spc="60" dirty="0"/>
              <a:t>WIZUALIZACJA BUDYNKU PODKARPACKIE CENTRUM INTERWENCJI SERCOWO – NACZYNIOWYCH – ODDZIAŁ INTENSYWNEGO NADZORU KARDIOLOGICZNEGO</a:t>
            </a:r>
          </a:p>
        </p:txBody>
      </p:sp>
    </p:spTree>
    <p:extLst>
      <p:ext uri="{BB962C8B-B14F-4D97-AF65-F5344CB8AC3E}">
        <p14:creationId xmlns:p14="http://schemas.microsoft.com/office/powerpoint/2010/main" val="1227130410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Niestandardowe 7">
      <a:dk1>
        <a:sysClr val="windowText" lastClr="000000"/>
      </a:dk1>
      <a:lt1>
        <a:sysClr val="window" lastClr="FFFFFF"/>
      </a:lt1>
      <a:dk2>
        <a:srgbClr val="212745"/>
      </a:dk2>
      <a:lt2>
        <a:srgbClr val="1F3C62"/>
      </a:lt2>
      <a:accent1>
        <a:srgbClr val="1F3C62"/>
      </a:accent1>
      <a:accent2>
        <a:srgbClr val="BCD1F6"/>
      </a:accent2>
      <a:accent3>
        <a:srgbClr val="A7EA52"/>
      </a:accent3>
      <a:accent4>
        <a:srgbClr val="5DCEAF"/>
      </a:accent4>
      <a:accent5>
        <a:srgbClr val="FF8021"/>
      </a:accent5>
      <a:accent6>
        <a:srgbClr val="912E20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12802</TotalTime>
  <Words>971</Words>
  <Application>Microsoft Office PowerPoint</Application>
  <PresentationFormat>Pokaz na ekranie (4:3)</PresentationFormat>
  <Paragraphs>136</Paragraphs>
  <Slides>17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4" baseType="lpstr">
      <vt:lpstr>Arial</vt:lpstr>
      <vt:lpstr>Calibri</vt:lpstr>
      <vt:lpstr>Open Sans</vt:lpstr>
      <vt:lpstr>Tahoma</vt:lpstr>
      <vt:lpstr>Wingdings</vt:lpstr>
      <vt:lpstr>Wingdings 2</vt:lpstr>
      <vt:lpstr>Plaza</vt:lpstr>
      <vt:lpstr>ROZBUDOWA  PODKARPACKIEGO CENTRUM INTERWENCJI  SERCOWO-NACZYNIOWYCH W SANOKU</vt:lpstr>
      <vt:lpstr>Prezentacja programu PowerPoint</vt:lpstr>
      <vt:lpstr>PODKARPACKIE CENTRUM INTERWENCJI SERCOWO-NACZYNIOWYCH W SANOKU</vt:lpstr>
      <vt:lpstr>Prezentacja programu PowerPoint</vt:lpstr>
      <vt:lpstr>Prezentacja programu PowerPoint</vt:lpstr>
      <vt:lpstr>Prezentacja programu PowerPoint</vt:lpstr>
      <vt:lpstr>WIZUALIZACJA BUDYNKU REJESTRACJA I IZBA PRZYJEĆ</vt:lpstr>
      <vt:lpstr>WIZUALIZACJA BUDYNKU PODKARPACKIE CENTRUM INTERWENCJI SERCOWO – NACZYNIOWYCH – ODDZIAŁ INTENSYWNEGO NADZORU KARDIOLOGICZNEGO</vt:lpstr>
      <vt:lpstr>WIZUALIZACJA BUDYNKU PODKARPACKIE CENTRUM INTERWENCJI SERCOWO – NACZYNIOWYCH – ODDZIAŁ INTENSYWNEGO NADZORU KARDIOLOGICZNEGO</vt:lpstr>
      <vt:lpstr>PODKARPACKIE CENTRUM INTERWENCJI SERCOWO – NACZYNIOWYCH W SANOKU</vt:lpstr>
      <vt:lpstr>WIZUALIZACJA BUDYNKU PODKARPACKIE CENTRUM INTERWENCJI SERCOWO – NACZYNIOWYCH W SANOKU</vt:lpstr>
      <vt:lpstr>Prezentacja programu PowerPoint</vt:lpstr>
      <vt:lpstr>GVM CARE &amp; RESEARCH: FOUNDED IN 1973, FOCUS ON COMPLEX SURGERY </vt:lpstr>
      <vt:lpstr>Prezentacja programu PowerPoint</vt:lpstr>
      <vt:lpstr>Prezentacja programu PowerPoint</vt:lpstr>
      <vt:lpstr>Prezentacja programu PowerPoint</vt:lpstr>
      <vt:lpstr>DZIĘKUJEMY 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Anita Curzydło;MZUB</dc:creator>
  <cp:lastModifiedBy>Anna Hajduk-Przepióra</cp:lastModifiedBy>
  <cp:revision>479</cp:revision>
  <cp:lastPrinted>2023-04-13T14:17:35Z</cp:lastPrinted>
  <dcterms:created xsi:type="dcterms:W3CDTF">2016-11-18T12:37:15Z</dcterms:created>
  <dcterms:modified xsi:type="dcterms:W3CDTF">2023-04-24T11:32:58Z</dcterms:modified>
</cp:coreProperties>
</file>